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57" r:id="rId4"/>
    <p:sldId id="283" r:id="rId5"/>
    <p:sldId id="284" r:id="rId6"/>
    <p:sldId id="275" r:id="rId7"/>
    <p:sldId id="271" r:id="rId8"/>
    <p:sldId id="276" r:id="rId9"/>
    <p:sldId id="273" r:id="rId10"/>
    <p:sldId id="277" r:id="rId11"/>
    <p:sldId id="278" r:id="rId12"/>
    <p:sldId id="261" r:id="rId13"/>
    <p:sldId id="264" r:id="rId14"/>
    <p:sldId id="262" r:id="rId15"/>
    <p:sldId id="260" r:id="rId16"/>
    <p:sldId id="263" r:id="rId17"/>
    <p:sldId id="272" r:id="rId18"/>
    <p:sldId id="259" r:id="rId19"/>
    <p:sldId id="265" r:id="rId20"/>
    <p:sldId id="266" r:id="rId21"/>
    <p:sldId id="267" r:id="rId22"/>
    <p:sldId id="268" r:id="rId23"/>
    <p:sldId id="269" r:id="rId24"/>
    <p:sldId id="270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0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6" autoAdjust="0"/>
    <p:restoredTop sz="94660"/>
  </p:normalViewPr>
  <p:slideViewPr>
    <p:cSldViewPr>
      <p:cViewPr>
        <p:scale>
          <a:sx n="73" d="100"/>
          <a:sy n="73" d="100"/>
        </p:scale>
        <p:origin x="-125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100"/>
      <c:rAngAx val="0"/>
      <c:perspective val="30"/>
    </c:view3D>
    <c:floor>
      <c:thickness val="0"/>
    </c:floor>
    <c:sideWall>
      <c:thickness val="0"/>
      <c:spPr>
        <a:noFill/>
        <a:ln w="25382">
          <a:noFill/>
        </a:ln>
      </c:spPr>
    </c:sideWall>
    <c:backWall>
      <c:thickness val="0"/>
      <c:spPr>
        <a:noFill/>
        <a:ln w="25382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Clinico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Hoja1!$A$2:$A$4</c:f>
              <c:strCache>
                <c:ptCount val="3"/>
                <c:pt idx="0">
                  <c:v>Autoeficacia </c:v>
                </c:pt>
                <c:pt idx="1">
                  <c:v>Ansiedad</c:v>
                </c:pt>
                <c:pt idx="2">
                  <c:v>Depresión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29.43</c:v>
                </c:pt>
                <c:pt idx="1">
                  <c:v>24.759999999999998</c:v>
                </c:pt>
                <c:pt idx="2">
                  <c:v>25.64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Control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Hoja1!$A$2:$A$4</c:f>
              <c:strCache>
                <c:ptCount val="3"/>
                <c:pt idx="0">
                  <c:v>Autoeficacia </c:v>
                </c:pt>
                <c:pt idx="1">
                  <c:v>Ansiedad</c:v>
                </c:pt>
                <c:pt idx="2">
                  <c:v>Depresión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35.11</c:v>
                </c:pt>
                <c:pt idx="1">
                  <c:v>6.55</c:v>
                </c:pt>
                <c:pt idx="2">
                  <c:v>6.98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664640"/>
        <c:axId val="99666176"/>
        <c:axId val="0"/>
      </c:bar3DChart>
      <c:catAx>
        <c:axId val="9966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ES"/>
          </a:p>
        </c:txPr>
        <c:crossAx val="99666176"/>
        <c:crosses val="autoZero"/>
        <c:auto val="1"/>
        <c:lblAlgn val="ctr"/>
        <c:lblOffset val="100"/>
        <c:noMultiLvlLbl val="0"/>
      </c:catAx>
      <c:valAx>
        <c:axId val="99666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9664640"/>
        <c:crosses val="autoZero"/>
        <c:crossBetween val="between"/>
      </c:valAx>
      <c:spPr>
        <a:noFill/>
        <a:ln w="23727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79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100"/>
      <c:rAngAx val="0"/>
      <c:perspective val="30"/>
    </c:view3D>
    <c:floor>
      <c:thickness val="0"/>
    </c:floor>
    <c:sideWall>
      <c:thickness val="0"/>
      <c:spPr>
        <a:noFill/>
        <a:ln w="25382">
          <a:noFill/>
        </a:ln>
      </c:spPr>
    </c:sideWall>
    <c:backWall>
      <c:thickness val="0"/>
      <c:spPr>
        <a:noFill/>
        <a:ln w="25382">
          <a:noFill/>
        </a:ln>
      </c:spPr>
    </c:backWall>
    <c:plotArea>
      <c:layout>
        <c:manualLayout>
          <c:layoutTarget val="inner"/>
          <c:xMode val="edge"/>
          <c:yMode val="edge"/>
          <c:x val="6.8492762662092976E-2"/>
          <c:y val="7.7475557731267908E-2"/>
          <c:w val="0.76586003482237985"/>
          <c:h val="0.537186683920385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Clinico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Hoja1!$A$2:$A$4</c:f>
              <c:strCache>
                <c:ptCount val="3"/>
                <c:pt idx="0">
                  <c:v>Compromiso</c:v>
                </c:pt>
                <c:pt idx="1">
                  <c:v>FaltaCompromiso</c:v>
                </c:pt>
                <c:pt idx="2">
                  <c:v>Humor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1.79</c:v>
                </c:pt>
                <c:pt idx="1">
                  <c:v>1.08</c:v>
                </c:pt>
                <c:pt idx="2">
                  <c:v>0.62000000000000011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Control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Hoja1!$A$2:$A$4</c:f>
              <c:strCache>
                <c:ptCount val="3"/>
                <c:pt idx="0">
                  <c:v>Compromiso</c:v>
                </c:pt>
                <c:pt idx="1">
                  <c:v>FaltaCompromiso</c:v>
                </c:pt>
                <c:pt idx="2">
                  <c:v>Humor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2.02</c:v>
                </c:pt>
                <c:pt idx="1">
                  <c:v>0.68</c:v>
                </c:pt>
                <c:pt idx="2">
                  <c:v>1.21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051200"/>
        <c:axId val="100057088"/>
        <c:axId val="0"/>
      </c:bar3DChart>
      <c:catAx>
        <c:axId val="100051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b="1"/>
            </a:pPr>
            <a:endParaRPr lang="es-ES"/>
          </a:p>
        </c:txPr>
        <c:crossAx val="100057088"/>
        <c:crosses val="autoZero"/>
        <c:auto val="1"/>
        <c:lblAlgn val="ctr"/>
        <c:lblOffset val="100"/>
        <c:noMultiLvlLbl val="0"/>
      </c:catAx>
      <c:valAx>
        <c:axId val="100057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051200"/>
        <c:crosses val="autoZero"/>
        <c:crossBetween val="between"/>
      </c:valAx>
      <c:spPr>
        <a:noFill/>
        <a:ln w="19431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375"/>
      </a:pPr>
      <a:endParaRPr lang="es-E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Criterios de inclusión</a:t>
          </a:r>
          <a:endParaRPr lang="es-ES" sz="2400" dirty="0">
            <a:solidFill>
              <a:schemeClr val="tx1"/>
            </a:solidFill>
          </a:endParaRPr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1) Tener entre 18 y 65 años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A364E3EA-4D19-43BB-8ABA-E34C7B64EB43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3) Nivel intelectual/educativo suficiente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AC2F834D-DB4E-46C7-9680-12C3C69C5DC0}" type="parTrans" cxnId="{033FE1EE-5ABA-41EC-8F8A-54B213634BCC}">
      <dgm:prSet/>
      <dgm:spPr/>
      <dgm:t>
        <a:bodyPr/>
        <a:lstStyle/>
        <a:p>
          <a:endParaRPr lang="es-ES"/>
        </a:p>
      </dgm:t>
    </dgm:pt>
    <dgm:pt modelId="{2B8DDE51-1414-4EDD-8CE4-29143D908D70}" type="sibTrans" cxnId="{033FE1EE-5ABA-41EC-8F8A-54B213634BCC}">
      <dgm:prSet/>
      <dgm:spPr/>
      <dgm:t>
        <a:bodyPr/>
        <a:lstStyle/>
        <a:p>
          <a:endParaRPr lang="es-ES"/>
        </a:p>
      </dgm:t>
    </dgm:pt>
    <dgm:pt modelId="{EF30E21F-4BC1-4478-87A2-C30C11BB3F7D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2) Firmar consentimiento informado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C3CE0A4D-C670-4EF8-9BFF-A2A25431FCD9}" type="parTrans" cxnId="{C3B0A26B-0F86-4C58-9CBC-6AC4DEF56F22}">
      <dgm:prSet/>
      <dgm:spPr/>
      <dgm:t>
        <a:bodyPr/>
        <a:lstStyle/>
        <a:p>
          <a:endParaRPr lang="es-ES"/>
        </a:p>
      </dgm:t>
    </dgm:pt>
    <dgm:pt modelId="{625F0F54-9C7D-4526-B3CE-5062BDF1D419}" type="sibTrans" cxnId="{C3B0A26B-0F86-4C58-9CBC-6AC4DEF56F22}">
      <dgm:prSet/>
      <dgm:spPr/>
      <dgm:t>
        <a:bodyPr/>
        <a:lstStyle/>
        <a:p>
          <a:endParaRPr lang="es-ES"/>
        </a:p>
      </dgm:t>
    </dgm:pt>
    <dgm:pt modelId="{067FF87B-1F00-4492-897C-5F6F9BF9DFEB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5) </a:t>
          </a:r>
          <a:r>
            <a:rPr lang="es-ES" sz="1600" b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Cumplir criterios DSM-IV-TR/CIE-10 para el TA</a:t>
          </a:r>
          <a:endParaRPr lang="es-ES" sz="1600" b="1" dirty="0">
            <a:solidFill>
              <a:schemeClr val="accent4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FD011808-CF92-4629-BB89-D52FBE62BE6B}" type="parTrans" cxnId="{057C373F-A13E-4075-891F-D305C0A1EFDA}">
      <dgm:prSet/>
      <dgm:spPr/>
      <dgm:t>
        <a:bodyPr/>
        <a:lstStyle/>
        <a:p>
          <a:endParaRPr lang="es-ES"/>
        </a:p>
      </dgm:t>
    </dgm:pt>
    <dgm:pt modelId="{9D71CDE1-8094-429E-94C7-5DAC50DDE514}" type="sibTrans" cxnId="{057C373F-A13E-4075-891F-D305C0A1EFDA}">
      <dgm:prSet/>
      <dgm:spPr/>
      <dgm:t>
        <a:bodyPr/>
        <a:lstStyle/>
        <a:p>
          <a:endParaRPr lang="es-ES"/>
        </a:p>
      </dgm:t>
    </dgm:pt>
    <dgm:pt modelId="{C014CBFB-258E-4355-A263-C88F4020A14B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4) Haber vivido situación estresante significativa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D45B491-FE7E-4AFD-B0F8-E7A3114C623E}" type="parTrans" cxnId="{D39F51FE-733B-48E7-8303-4B98B9798144}">
      <dgm:prSet/>
      <dgm:spPr/>
      <dgm:t>
        <a:bodyPr/>
        <a:lstStyle/>
        <a:p>
          <a:endParaRPr lang="es-ES"/>
        </a:p>
      </dgm:t>
    </dgm:pt>
    <dgm:pt modelId="{288EE985-7E70-4421-95AC-15B9733EC0C2}" type="sibTrans" cxnId="{D39F51FE-733B-48E7-8303-4B98B9798144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90385" custLinFactNeighborX="1674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174493" custScaleY="1250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57C373F-A13E-4075-891F-D305C0A1EFDA}" srcId="{8EA5A32F-31C5-481E-B45D-79795DF9E9E6}" destId="{067FF87B-1F00-4492-897C-5F6F9BF9DFEB}" srcOrd="4" destOrd="0" parTransId="{FD011808-CF92-4629-BB89-D52FBE62BE6B}" sibTransId="{9D71CDE1-8094-429E-94C7-5DAC50DDE514}"/>
    <dgm:cxn modelId="{787215A5-C9DA-441A-B247-5C0575C95C0B}" type="presOf" srcId="{8EA5A32F-31C5-481E-B45D-79795DF9E9E6}" destId="{1D56AE20-6F2A-4B53-AAF7-230E8E31A969}" srcOrd="0" destOrd="0" presId="urn:microsoft.com/office/officeart/2005/8/layout/vList5"/>
    <dgm:cxn modelId="{45BA479E-00EB-4FC0-9D3C-1981D1DD173C}" srcId="{8EA5A32F-31C5-481E-B45D-79795DF9E9E6}" destId="{76856CAB-0434-402E-A753-762CA0603171}" srcOrd="0" destOrd="0" parTransId="{07BF737C-A0CB-44A4-901E-7FA1C48B3473}" sibTransId="{37956C03-5447-4EE2-A58B-DC99F6E7FCB3}"/>
    <dgm:cxn modelId="{B5E98F24-11E3-4A9D-AD38-E21AD963FDD7}" type="presOf" srcId="{EF30E21F-4BC1-4478-87A2-C30C11BB3F7D}" destId="{617FB095-E7AF-4379-92C7-0EE01AEA34A4}" srcOrd="0" destOrd="1" presId="urn:microsoft.com/office/officeart/2005/8/layout/vList5"/>
    <dgm:cxn modelId="{D39F51FE-733B-48E7-8303-4B98B9798144}" srcId="{8EA5A32F-31C5-481E-B45D-79795DF9E9E6}" destId="{C014CBFB-258E-4355-A263-C88F4020A14B}" srcOrd="3" destOrd="0" parTransId="{6D45B491-FE7E-4AFD-B0F8-E7A3114C623E}" sibTransId="{288EE985-7E70-4421-95AC-15B9733EC0C2}"/>
    <dgm:cxn modelId="{94C629C9-908E-41F4-8B28-7AD2FFE86AC7}" type="presOf" srcId="{C014CBFB-258E-4355-A263-C88F4020A14B}" destId="{617FB095-E7AF-4379-92C7-0EE01AEA34A4}" srcOrd="0" destOrd="3" presId="urn:microsoft.com/office/officeart/2005/8/layout/vList5"/>
    <dgm:cxn modelId="{54D53D88-0021-4163-83A5-A209B3264C86}" type="presOf" srcId="{76856CAB-0434-402E-A753-762CA0603171}" destId="{617FB095-E7AF-4379-92C7-0EE01AEA34A4}" srcOrd="0" destOrd="0" presId="urn:microsoft.com/office/officeart/2005/8/layout/vList5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033FE1EE-5ABA-41EC-8F8A-54B213634BCC}" srcId="{8EA5A32F-31C5-481E-B45D-79795DF9E9E6}" destId="{A364E3EA-4D19-43BB-8ABA-E34C7B64EB43}" srcOrd="2" destOrd="0" parTransId="{AC2F834D-DB4E-46C7-9680-12C3C69C5DC0}" sibTransId="{2B8DDE51-1414-4EDD-8CE4-29143D908D70}"/>
    <dgm:cxn modelId="{4D6B4993-925B-475E-B614-FD48860EAC0C}" type="presOf" srcId="{A364E3EA-4D19-43BB-8ABA-E34C7B64EB43}" destId="{617FB095-E7AF-4379-92C7-0EE01AEA34A4}" srcOrd="0" destOrd="2" presId="urn:microsoft.com/office/officeart/2005/8/layout/vList5"/>
    <dgm:cxn modelId="{037AB414-74C5-4703-8B0D-D9D86B6DF785}" type="presOf" srcId="{F70FFAEB-E14D-4F85-B32F-AA9CD1D94022}" destId="{FABF6272-6182-44C4-B932-5FDFBBAB4153}" srcOrd="0" destOrd="0" presId="urn:microsoft.com/office/officeart/2005/8/layout/vList5"/>
    <dgm:cxn modelId="{3CBA53A0-3C5F-4D3F-9558-9538B4784F50}" type="presOf" srcId="{067FF87B-1F00-4492-897C-5F6F9BF9DFEB}" destId="{617FB095-E7AF-4379-92C7-0EE01AEA34A4}" srcOrd="0" destOrd="4" presId="urn:microsoft.com/office/officeart/2005/8/layout/vList5"/>
    <dgm:cxn modelId="{C3B0A26B-0F86-4C58-9CBC-6AC4DEF56F22}" srcId="{8EA5A32F-31C5-481E-B45D-79795DF9E9E6}" destId="{EF30E21F-4BC1-4478-87A2-C30C11BB3F7D}" srcOrd="1" destOrd="0" parTransId="{C3CE0A4D-C670-4EF8-9BFF-A2A25431FCD9}" sibTransId="{625F0F54-9C7D-4526-B3CE-5062BDF1D419}"/>
    <dgm:cxn modelId="{78B47298-74B2-4619-B8F3-D21C7F0AA501}" type="presParOf" srcId="{FABF6272-6182-44C4-B932-5FDFBBAB4153}" destId="{1F1DBA5E-A80D-4011-A2C5-0066145D1832}" srcOrd="0" destOrd="0" presId="urn:microsoft.com/office/officeart/2005/8/layout/vList5"/>
    <dgm:cxn modelId="{EAA2E898-9A77-4DBC-9902-56ADFA02476E}" type="presParOf" srcId="{1F1DBA5E-A80D-4011-A2C5-0066145D1832}" destId="{1D56AE20-6F2A-4B53-AAF7-230E8E31A969}" srcOrd="0" destOrd="0" presId="urn:microsoft.com/office/officeart/2005/8/layout/vList5"/>
    <dgm:cxn modelId="{81C82CCE-5FDD-47A7-A507-CD2F6039BED0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12" qsCatId="simple" csTypeId="urn:microsoft.com/office/officeart/2005/8/colors/accent1_2#12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latin typeface="+mn-lt"/>
            </a:rPr>
            <a:t>Escala </a:t>
          </a:r>
          <a:r>
            <a:rPr lang="es-ES" sz="1800" b="1" dirty="0" err="1" smtClean="0">
              <a:solidFill>
                <a:schemeClr val="tx1"/>
              </a:solidFill>
              <a:latin typeface="+mn-lt"/>
            </a:rPr>
            <a:t>Brief</a:t>
          </a:r>
          <a:r>
            <a:rPr lang="es-ES" sz="1800" b="1" dirty="0" smtClean="0">
              <a:solidFill>
                <a:schemeClr val="tx1"/>
              </a:solidFill>
              <a:latin typeface="+mn-lt"/>
            </a:rPr>
            <a:t> COPE</a:t>
          </a:r>
        </a:p>
        <a:p>
          <a:r>
            <a:rPr lang="es-ES" sz="1800" b="0" dirty="0" smtClean="0">
              <a:solidFill>
                <a:schemeClr val="tx1"/>
              </a:solidFill>
              <a:latin typeface="+mn-lt"/>
            </a:rPr>
            <a:t>(</a:t>
          </a:r>
          <a:r>
            <a:rPr lang="es-ES" sz="1800" b="0" dirty="0" err="1" smtClean="0">
              <a:solidFill>
                <a:schemeClr val="tx1"/>
              </a:solidFill>
              <a:latin typeface="+mn-lt"/>
            </a:rPr>
            <a:t>Carver</a:t>
          </a:r>
          <a:r>
            <a:rPr lang="es-ES" sz="1800" b="0" dirty="0" smtClean="0">
              <a:solidFill>
                <a:schemeClr val="tx1"/>
              </a:solidFill>
              <a:latin typeface="+mn-lt"/>
            </a:rPr>
            <a:t>, 1997)</a:t>
          </a:r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28 ítems o estrategias de afrontamiento, organizados en 14 escalas (respuesta: de 0 a 3)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DCFAA16B-6517-4477-A1B5-2E0DE199D0B2}">
      <dgm:prSet custT="1"/>
      <dgm:spPr/>
      <dgm:t>
        <a:bodyPr/>
        <a:lstStyle/>
        <a:p>
          <a:endParaRPr lang="es-ES" sz="1800" dirty="0"/>
        </a:p>
      </dgm:t>
    </dgm:pt>
    <dgm:pt modelId="{759EDE4D-A441-4524-AC37-0A916C622A33}" type="parTrans" cxnId="{CFE26E57-4FD1-4ABB-81BE-65506B5364FE}">
      <dgm:prSet/>
      <dgm:spPr/>
      <dgm:t>
        <a:bodyPr/>
        <a:lstStyle/>
        <a:p>
          <a:endParaRPr lang="es-ES"/>
        </a:p>
      </dgm:t>
    </dgm:pt>
    <dgm:pt modelId="{967B984D-9885-4381-A96B-30F68E74DA74}" type="sibTrans" cxnId="{CFE26E57-4FD1-4ABB-81BE-65506B5364FE}">
      <dgm:prSet/>
      <dgm:spPr/>
      <dgm:t>
        <a:bodyPr/>
        <a:lstStyle/>
        <a:p>
          <a:endParaRPr lang="es-ES"/>
        </a:p>
      </dgm:t>
    </dgm:pt>
    <dgm:pt modelId="{D06E1299-D4E2-4461-A051-BC3E162B501B}">
      <dgm:prSet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Se informará de 9 de las escalas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E5D4AE0E-92CC-4F9E-8223-0412B7E8072A}" type="parTrans" cxnId="{C39F9F1A-5D20-4183-AD10-8D50F9D9394C}">
      <dgm:prSet/>
      <dgm:spPr/>
      <dgm:t>
        <a:bodyPr/>
        <a:lstStyle/>
        <a:p>
          <a:endParaRPr lang="es-ES"/>
        </a:p>
      </dgm:t>
    </dgm:pt>
    <dgm:pt modelId="{4A304BF9-C9E7-4254-9E60-F22AC8A994BC}" type="sibTrans" cxnId="{C39F9F1A-5D20-4183-AD10-8D50F9D9394C}">
      <dgm:prSet/>
      <dgm:spPr/>
      <dgm:t>
        <a:bodyPr/>
        <a:lstStyle/>
        <a:p>
          <a:endParaRPr lang="es-ES"/>
        </a:p>
      </dgm:t>
    </dgm:pt>
    <dgm:pt modelId="{1A2D2C8B-9E89-4CF2-89D2-CE832482771A}">
      <dgm:prSet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Versión </a:t>
          </a:r>
          <a:r>
            <a:rPr lang="es-ES" sz="1600" dirty="0" err="1" smtClean="0">
              <a:latin typeface="Arial" pitchFamily="34" charset="0"/>
              <a:cs typeface="Arial" pitchFamily="34" charset="0"/>
            </a:rPr>
            <a:t>disposicional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 (estilo general ante las dificultades)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1000AF29-D765-4FA2-B4CC-48E2B38FD060}" type="parTrans" cxnId="{47F02137-5A44-4D52-912E-D3A582203AAF}">
      <dgm:prSet/>
      <dgm:spPr/>
      <dgm:t>
        <a:bodyPr/>
        <a:lstStyle/>
        <a:p>
          <a:endParaRPr lang="es-ES"/>
        </a:p>
      </dgm:t>
    </dgm:pt>
    <dgm:pt modelId="{601CE7B3-55BD-4C29-88CF-50E8CAD9F441}" type="sibTrans" cxnId="{47F02137-5A44-4D52-912E-D3A582203AAF}">
      <dgm:prSet/>
      <dgm:spPr/>
      <dgm:t>
        <a:bodyPr/>
        <a:lstStyle/>
        <a:p>
          <a:endParaRPr lang="es-ES"/>
        </a:p>
      </dgm:t>
    </dgm:pt>
    <dgm:pt modelId="{67D552E8-23DA-4F54-99C2-4BE721E8C8D2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endParaRPr lang="es-ES" sz="1800" dirty="0"/>
        </a:p>
      </dgm:t>
    </dgm:pt>
    <dgm:pt modelId="{E0940BC8-6513-4A09-891D-71239954EE6C}" type="parTrans" cxnId="{EF0AF4B3-41B0-46CF-89D2-2A3A3347AA13}">
      <dgm:prSet/>
      <dgm:spPr/>
      <dgm:t>
        <a:bodyPr/>
        <a:lstStyle/>
        <a:p>
          <a:endParaRPr lang="es-ES"/>
        </a:p>
      </dgm:t>
    </dgm:pt>
    <dgm:pt modelId="{90F44441-1CD0-4F18-A70E-8C730C5391CF}" type="sibTrans" cxnId="{EF0AF4B3-41B0-46CF-89D2-2A3A3347AA13}">
      <dgm:prSet/>
      <dgm:spPr/>
      <dgm:t>
        <a:bodyPr/>
        <a:lstStyle/>
        <a:p>
          <a:endParaRPr lang="es-ES"/>
        </a:p>
      </dgm:t>
    </dgm:pt>
    <dgm:pt modelId="{EDD471C7-E831-4BEE-A145-A2ECBEBABDCF}">
      <dgm:prSet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Versión española: Pérez-García, 2008; Landero et al., 2010)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BAE539E1-0281-46DE-A215-3408589A7D26}" type="parTrans" cxnId="{BFEC625C-AED9-445B-B38A-FFEF89D98D83}">
      <dgm:prSet/>
      <dgm:spPr/>
      <dgm:t>
        <a:bodyPr/>
        <a:lstStyle/>
        <a:p>
          <a:endParaRPr lang="es-ES"/>
        </a:p>
      </dgm:t>
    </dgm:pt>
    <dgm:pt modelId="{78DF72AF-C937-45F8-8000-DC1D0DD16A46}" type="sibTrans" cxnId="{BFEC625C-AED9-445B-B38A-FFEF89D98D83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273806" custScaleY="100098" custLinFactNeighborX="1674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519585" custScaleY="125122" custLinFactNeighborX="6899" custLinFactNeighborY="59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8123D7F-AF8D-460B-9079-75E3215EF01E}" type="presOf" srcId="{76856CAB-0434-402E-A753-762CA0603171}" destId="{617FB095-E7AF-4379-92C7-0EE01AEA34A4}" srcOrd="0" destOrd="1" presId="urn:microsoft.com/office/officeart/2005/8/layout/vList5"/>
    <dgm:cxn modelId="{C39F9F1A-5D20-4183-AD10-8D50F9D9394C}" srcId="{8EA5A32F-31C5-481E-B45D-79795DF9E9E6}" destId="{D06E1299-D4E2-4461-A051-BC3E162B501B}" srcOrd="3" destOrd="0" parTransId="{E5D4AE0E-92CC-4F9E-8223-0412B7E8072A}" sibTransId="{4A304BF9-C9E7-4254-9E60-F22AC8A994BC}"/>
    <dgm:cxn modelId="{47F02137-5A44-4D52-912E-D3A582203AAF}" srcId="{8EA5A32F-31C5-481E-B45D-79795DF9E9E6}" destId="{1A2D2C8B-9E89-4CF2-89D2-CE832482771A}" srcOrd="2" destOrd="0" parTransId="{1000AF29-D765-4FA2-B4CC-48E2B38FD060}" sibTransId="{601CE7B3-55BD-4C29-88CF-50E8CAD9F441}"/>
    <dgm:cxn modelId="{45BA479E-00EB-4FC0-9D3C-1981D1DD173C}" srcId="{8EA5A32F-31C5-481E-B45D-79795DF9E9E6}" destId="{76856CAB-0434-402E-A753-762CA0603171}" srcOrd="1" destOrd="0" parTransId="{07BF737C-A0CB-44A4-901E-7FA1C48B3473}" sibTransId="{37956C03-5447-4EE2-A58B-DC99F6E7FCB3}"/>
    <dgm:cxn modelId="{14587AF8-5FCA-4FB6-9A6E-742943F1310A}" type="presOf" srcId="{8EA5A32F-31C5-481E-B45D-79795DF9E9E6}" destId="{1D56AE20-6F2A-4B53-AAF7-230E8E31A969}" srcOrd="0" destOrd="0" presId="urn:microsoft.com/office/officeart/2005/8/layout/vList5"/>
    <dgm:cxn modelId="{E086848F-99B7-4D52-A86D-EA8464E8AFD9}" type="presOf" srcId="{67D552E8-23DA-4F54-99C2-4BE721E8C8D2}" destId="{617FB095-E7AF-4379-92C7-0EE01AEA34A4}" srcOrd="0" destOrd="0" presId="urn:microsoft.com/office/officeart/2005/8/layout/vList5"/>
    <dgm:cxn modelId="{1E733E5F-78B3-47A4-ADEE-23341CF8E029}" type="presOf" srcId="{F70FFAEB-E14D-4F85-B32F-AA9CD1D94022}" destId="{FABF6272-6182-44C4-B932-5FDFBBAB4153}" srcOrd="0" destOrd="0" presId="urn:microsoft.com/office/officeart/2005/8/layout/vList5"/>
    <dgm:cxn modelId="{BFEC625C-AED9-445B-B38A-FFEF89D98D83}" srcId="{8EA5A32F-31C5-481E-B45D-79795DF9E9E6}" destId="{EDD471C7-E831-4BEE-A145-A2ECBEBABDCF}" srcOrd="4" destOrd="0" parTransId="{BAE539E1-0281-46DE-A215-3408589A7D26}" sibTransId="{78DF72AF-C937-45F8-8000-DC1D0DD16A46}"/>
    <dgm:cxn modelId="{9CDA6132-FA2A-4A00-B20E-02503E00046B}" type="presOf" srcId="{D06E1299-D4E2-4461-A051-BC3E162B501B}" destId="{617FB095-E7AF-4379-92C7-0EE01AEA34A4}" srcOrd="0" destOrd="3" presId="urn:microsoft.com/office/officeart/2005/8/layout/vList5"/>
    <dgm:cxn modelId="{EF0AF4B3-41B0-46CF-89D2-2A3A3347AA13}" srcId="{8EA5A32F-31C5-481E-B45D-79795DF9E9E6}" destId="{67D552E8-23DA-4F54-99C2-4BE721E8C8D2}" srcOrd="0" destOrd="0" parTransId="{E0940BC8-6513-4A09-891D-71239954EE6C}" sibTransId="{90F44441-1CD0-4F18-A70E-8C730C5391CF}"/>
    <dgm:cxn modelId="{8C4DA7D7-3E7E-464C-9B5E-A4F0A8D017B1}" type="presOf" srcId="{1A2D2C8B-9E89-4CF2-89D2-CE832482771A}" destId="{617FB095-E7AF-4379-92C7-0EE01AEA34A4}" srcOrd="0" destOrd="2" presId="urn:microsoft.com/office/officeart/2005/8/layout/vList5"/>
    <dgm:cxn modelId="{CFE26E57-4FD1-4ABB-81BE-65506B5364FE}" srcId="{8EA5A32F-31C5-481E-B45D-79795DF9E9E6}" destId="{DCFAA16B-6517-4477-A1B5-2E0DE199D0B2}" srcOrd="5" destOrd="0" parTransId="{759EDE4D-A441-4524-AC37-0A916C622A33}" sibTransId="{967B984D-9885-4381-A96B-30F68E74DA74}"/>
    <dgm:cxn modelId="{85140398-E46E-402B-9AF4-075C5CA7D0FD}" type="presOf" srcId="{DCFAA16B-6517-4477-A1B5-2E0DE199D0B2}" destId="{617FB095-E7AF-4379-92C7-0EE01AEA34A4}" srcOrd="0" destOrd="5" presId="urn:microsoft.com/office/officeart/2005/8/layout/vList5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F881FD08-C415-4BE3-B70A-17911F66B5DB}" type="presOf" srcId="{EDD471C7-E831-4BEE-A145-A2ECBEBABDCF}" destId="{617FB095-E7AF-4379-92C7-0EE01AEA34A4}" srcOrd="0" destOrd="4" presId="urn:microsoft.com/office/officeart/2005/8/layout/vList5"/>
    <dgm:cxn modelId="{3B93970C-1293-4B37-962B-6B4A09DB6DD6}" type="presParOf" srcId="{FABF6272-6182-44C4-B932-5FDFBBAB4153}" destId="{1F1DBA5E-A80D-4011-A2C5-0066145D1832}" srcOrd="0" destOrd="0" presId="urn:microsoft.com/office/officeart/2005/8/layout/vList5"/>
    <dgm:cxn modelId="{42BC9FA4-FDE3-4B26-A20C-6376F545A97B}" type="presParOf" srcId="{1F1DBA5E-A80D-4011-A2C5-0066145D1832}" destId="{1D56AE20-6F2A-4B53-AAF7-230E8E31A969}" srcOrd="0" destOrd="0" presId="urn:microsoft.com/office/officeart/2005/8/layout/vList5"/>
    <dgm:cxn modelId="{D81D4799-7F14-44B0-A9D0-F87190A44427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13" qsCatId="simple" csTypeId="urn:microsoft.com/office/officeart/2005/8/colors/accent1_2#13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/>
      <dgm:t>
        <a:bodyPr/>
        <a:lstStyle/>
        <a:p>
          <a:r>
            <a:rPr lang="es-ES" sz="1800" b="1" dirty="0" smtClean="0">
              <a:solidFill>
                <a:schemeClr val="tx1"/>
              </a:solidFill>
              <a:latin typeface="+mn-lt"/>
            </a:rPr>
            <a:t>Beck </a:t>
          </a:r>
          <a:r>
            <a:rPr lang="es-ES" sz="1800" b="1" dirty="0" err="1" smtClean="0">
              <a:solidFill>
                <a:schemeClr val="tx1"/>
              </a:solidFill>
              <a:latin typeface="+mn-lt"/>
            </a:rPr>
            <a:t>Depression</a:t>
          </a:r>
          <a:r>
            <a:rPr lang="es-ES" sz="1800" b="1" dirty="0" smtClean="0">
              <a:solidFill>
                <a:schemeClr val="tx1"/>
              </a:solidFill>
              <a:latin typeface="+mn-lt"/>
            </a:rPr>
            <a:t> </a:t>
          </a:r>
          <a:r>
            <a:rPr lang="es-ES" sz="1800" b="1" dirty="0" err="1" smtClean="0">
              <a:solidFill>
                <a:schemeClr val="tx1"/>
              </a:solidFill>
              <a:latin typeface="+mn-lt"/>
            </a:rPr>
            <a:t>Inventory</a:t>
          </a:r>
          <a:r>
            <a:rPr lang="es-ES" sz="1800" b="1" dirty="0" smtClean="0">
              <a:solidFill>
                <a:schemeClr val="tx1"/>
              </a:solidFill>
              <a:latin typeface="+mn-lt"/>
            </a:rPr>
            <a:t>-IA </a:t>
          </a:r>
        </a:p>
        <a:p>
          <a:r>
            <a:rPr lang="es-ES" sz="1600" b="1" dirty="0" smtClean="0">
              <a:solidFill>
                <a:schemeClr val="tx1"/>
              </a:solidFill>
              <a:latin typeface="+mn-lt"/>
            </a:rPr>
            <a:t>(Beck et al., 1979)</a:t>
          </a:r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21 ítems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90674F2F-F7A8-480E-86D5-6C01AD466955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endParaRPr lang="es-ES" sz="1800" dirty="0"/>
        </a:p>
      </dgm:t>
    </dgm:pt>
    <dgm:pt modelId="{9CC74140-C431-4F17-ADD3-D405EF65F42E}" type="parTrans" cxnId="{134B71AB-378B-4387-A505-9B2F6438D85B}">
      <dgm:prSet/>
      <dgm:spPr/>
      <dgm:t>
        <a:bodyPr/>
        <a:lstStyle/>
        <a:p>
          <a:endParaRPr lang="es-ES"/>
        </a:p>
      </dgm:t>
    </dgm:pt>
    <dgm:pt modelId="{D4C92BE7-B0DD-4EE1-852E-23FEE46F32F5}" type="sibTrans" cxnId="{134B71AB-378B-4387-A505-9B2F6438D85B}">
      <dgm:prSet/>
      <dgm:spPr/>
      <dgm:t>
        <a:bodyPr/>
        <a:lstStyle/>
        <a:p>
          <a:endParaRPr lang="es-ES"/>
        </a:p>
      </dgm:t>
    </dgm:pt>
    <dgm:pt modelId="{63A36A84-F682-4F1B-9660-6832CB36207E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Presencia y gravedad de </a:t>
          </a:r>
          <a:r>
            <a:rPr lang="es-ES" sz="1600" b="1" dirty="0" smtClean="0">
              <a:latin typeface="Arial" pitchFamily="34" charset="0"/>
              <a:cs typeface="Arial" pitchFamily="34" charset="0"/>
            </a:rPr>
            <a:t>síntomas depresivos 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(cognitivo-afectivos y somático-motivacionales)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9F3DD24-40FE-467E-8229-70C55B6E5D7C}" type="parTrans" cxnId="{63FA29D5-022E-4A58-90E2-ABEAEE210146}">
      <dgm:prSet/>
      <dgm:spPr/>
      <dgm:t>
        <a:bodyPr/>
        <a:lstStyle/>
        <a:p>
          <a:endParaRPr lang="es-ES"/>
        </a:p>
      </dgm:t>
    </dgm:pt>
    <dgm:pt modelId="{B6825289-DEB7-460C-8CAC-7E4015BB0537}" type="sibTrans" cxnId="{63FA29D5-022E-4A58-90E2-ABEAEE210146}">
      <dgm:prSet/>
      <dgm:spPr/>
      <dgm:t>
        <a:bodyPr/>
        <a:lstStyle/>
        <a:p>
          <a:endParaRPr lang="es-ES"/>
        </a:p>
      </dgm:t>
    </dgm:pt>
    <dgm:pt modelId="{B7FC3DBD-BDBB-4933-9070-E00137CF6E90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Adecuadas propiedades psicométricas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BE7DB62C-E88D-4EB6-822C-376376E37765}" type="parTrans" cxnId="{D26084C4-199A-43DF-8764-4A93C3F02329}">
      <dgm:prSet/>
      <dgm:spPr/>
      <dgm:t>
        <a:bodyPr/>
        <a:lstStyle/>
        <a:p>
          <a:endParaRPr lang="es-ES"/>
        </a:p>
      </dgm:t>
    </dgm:pt>
    <dgm:pt modelId="{0A848673-398A-4A64-8B0C-7A0179226EB1}" type="sibTrans" cxnId="{D26084C4-199A-43DF-8764-4A93C3F02329}">
      <dgm:prSet/>
      <dgm:spPr/>
      <dgm:t>
        <a:bodyPr/>
        <a:lstStyle/>
        <a:p>
          <a:endParaRPr lang="es-ES"/>
        </a:p>
      </dgm:t>
    </dgm:pt>
    <dgm:pt modelId="{C36954A4-0B4F-40FD-9755-A244D3AC79AD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endParaRPr lang="es-ES" sz="1800" dirty="0"/>
        </a:p>
      </dgm:t>
    </dgm:pt>
    <dgm:pt modelId="{A94B6F2D-2ADD-4785-8F64-8C900E3C41D0}" type="parTrans" cxnId="{7D5D8C34-3C09-4074-8DF4-DD948DD9DD9F}">
      <dgm:prSet/>
      <dgm:spPr/>
      <dgm:t>
        <a:bodyPr/>
        <a:lstStyle/>
        <a:p>
          <a:endParaRPr lang="es-ES"/>
        </a:p>
      </dgm:t>
    </dgm:pt>
    <dgm:pt modelId="{1D6DF594-658A-4DBA-BA32-8E3573436188}" type="sibTrans" cxnId="{7D5D8C34-3C09-4074-8DF4-DD948DD9DD9F}">
      <dgm:prSet/>
      <dgm:spPr/>
      <dgm:t>
        <a:bodyPr/>
        <a:lstStyle/>
        <a:p>
          <a:endParaRPr lang="es-ES"/>
        </a:p>
      </dgm:t>
    </dgm:pt>
    <dgm:pt modelId="{7DCE6868-B302-41E5-AAD7-7F21D2652B9C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Adaptación española: Vázquez y Sanz, 1997, 1999</a:t>
          </a:r>
          <a:r>
            <a:rPr lang="es-ES" sz="1800" dirty="0" smtClean="0"/>
            <a:t>)</a:t>
          </a:r>
          <a:endParaRPr lang="es-ES" sz="1800" dirty="0"/>
        </a:p>
      </dgm:t>
    </dgm:pt>
    <dgm:pt modelId="{6CB094B7-1277-4C34-875F-89393AD14CB4}" type="parTrans" cxnId="{03486535-7EEB-47A9-A395-E496526F726A}">
      <dgm:prSet/>
      <dgm:spPr/>
      <dgm:t>
        <a:bodyPr/>
        <a:lstStyle/>
        <a:p>
          <a:endParaRPr lang="es-ES"/>
        </a:p>
      </dgm:t>
    </dgm:pt>
    <dgm:pt modelId="{91932FAC-4E45-4E0E-9F2B-23C2DB851676}" type="sibTrans" cxnId="{03486535-7EEB-47A9-A395-E496526F726A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79121" custLinFactNeighborX="-12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139465" custScaleY="1251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5170DA5-7E3D-49B6-9881-C521A84E8442}" type="presOf" srcId="{C36954A4-0B4F-40FD-9755-A244D3AC79AD}" destId="{617FB095-E7AF-4379-92C7-0EE01AEA34A4}" srcOrd="0" destOrd="0" presId="urn:microsoft.com/office/officeart/2005/8/layout/vList5"/>
    <dgm:cxn modelId="{7D5D8C34-3C09-4074-8DF4-DD948DD9DD9F}" srcId="{8EA5A32F-31C5-481E-B45D-79795DF9E9E6}" destId="{C36954A4-0B4F-40FD-9755-A244D3AC79AD}" srcOrd="0" destOrd="0" parTransId="{A94B6F2D-2ADD-4785-8F64-8C900E3C41D0}" sibTransId="{1D6DF594-658A-4DBA-BA32-8E3573436188}"/>
    <dgm:cxn modelId="{63FA29D5-022E-4A58-90E2-ABEAEE210146}" srcId="{8EA5A32F-31C5-481E-B45D-79795DF9E9E6}" destId="{63A36A84-F682-4F1B-9660-6832CB36207E}" srcOrd="2" destOrd="0" parTransId="{09F3DD24-40FE-467E-8229-70C55B6E5D7C}" sibTransId="{B6825289-DEB7-460C-8CAC-7E4015BB0537}"/>
    <dgm:cxn modelId="{69A1CB71-3B03-4DEC-A5F4-6C934B24ECCD}" type="presOf" srcId="{90674F2F-F7A8-480E-86D5-6C01AD466955}" destId="{617FB095-E7AF-4379-92C7-0EE01AEA34A4}" srcOrd="0" destOrd="5" presId="urn:microsoft.com/office/officeart/2005/8/layout/vList5"/>
    <dgm:cxn modelId="{45BA479E-00EB-4FC0-9D3C-1981D1DD173C}" srcId="{8EA5A32F-31C5-481E-B45D-79795DF9E9E6}" destId="{76856CAB-0434-402E-A753-762CA0603171}" srcOrd="1" destOrd="0" parTransId="{07BF737C-A0CB-44A4-901E-7FA1C48B3473}" sibTransId="{37956C03-5447-4EE2-A58B-DC99F6E7FCB3}"/>
    <dgm:cxn modelId="{90603B08-9977-4163-A50F-62278364E42B}" type="presOf" srcId="{8EA5A32F-31C5-481E-B45D-79795DF9E9E6}" destId="{1D56AE20-6F2A-4B53-AAF7-230E8E31A969}" srcOrd="0" destOrd="0" presId="urn:microsoft.com/office/officeart/2005/8/layout/vList5"/>
    <dgm:cxn modelId="{134B71AB-378B-4387-A505-9B2F6438D85B}" srcId="{8EA5A32F-31C5-481E-B45D-79795DF9E9E6}" destId="{90674F2F-F7A8-480E-86D5-6C01AD466955}" srcOrd="5" destOrd="0" parTransId="{9CC74140-C431-4F17-ADD3-D405EF65F42E}" sibTransId="{D4C92BE7-B0DD-4EE1-852E-23FEE46F32F5}"/>
    <dgm:cxn modelId="{F8D9E42C-33DB-4146-AB81-2FBC7142D309}" type="presOf" srcId="{63A36A84-F682-4F1B-9660-6832CB36207E}" destId="{617FB095-E7AF-4379-92C7-0EE01AEA34A4}" srcOrd="0" destOrd="2" presId="urn:microsoft.com/office/officeart/2005/8/layout/vList5"/>
    <dgm:cxn modelId="{42FB155D-A3BB-4A5A-89C5-F7ECE1206864}" type="presOf" srcId="{B7FC3DBD-BDBB-4933-9070-E00137CF6E90}" destId="{617FB095-E7AF-4379-92C7-0EE01AEA34A4}" srcOrd="0" destOrd="3" presId="urn:microsoft.com/office/officeart/2005/8/layout/vList5"/>
    <dgm:cxn modelId="{F6BB8C6E-65C3-4D7E-8D79-296853FDC286}" type="presOf" srcId="{76856CAB-0434-402E-A753-762CA0603171}" destId="{617FB095-E7AF-4379-92C7-0EE01AEA34A4}" srcOrd="0" destOrd="1" presId="urn:microsoft.com/office/officeart/2005/8/layout/vList5"/>
    <dgm:cxn modelId="{03486535-7EEB-47A9-A395-E496526F726A}" srcId="{8EA5A32F-31C5-481E-B45D-79795DF9E9E6}" destId="{7DCE6868-B302-41E5-AAD7-7F21D2652B9C}" srcOrd="4" destOrd="0" parTransId="{6CB094B7-1277-4C34-875F-89393AD14CB4}" sibTransId="{91932FAC-4E45-4E0E-9F2B-23C2DB851676}"/>
    <dgm:cxn modelId="{D26084C4-199A-43DF-8764-4A93C3F02329}" srcId="{8EA5A32F-31C5-481E-B45D-79795DF9E9E6}" destId="{B7FC3DBD-BDBB-4933-9070-E00137CF6E90}" srcOrd="3" destOrd="0" parTransId="{BE7DB62C-E88D-4EB6-822C-376376E37765}" sibTransId="{0A848673-398A-4A64-8B0C-7A0179226EB1}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D6E682BC-9BC2-43EE-945B-DC04C564060C}" type="presOf" srcId="{F70FFAEB-E14D-4F85-B32F-AA9CD1D94022}" destId="{FABF6272-6182-44C4-B932-5FDFBBAB4153}" srcOrd="0" destOrd="0" presId="urn:microsoft.com/office/officeart/2005/8/layout/vList5"/>
    <dgm:cxn modelId="{1A43BECB-7EBA-4414-9AC0-FA4958817B16}" type="presOf" srcId="{7DCE6868-B302-41E5-AAD7-7F21D2652B9C}" destId="{617FB095-E7AF-4379-92C7-0EE01AEA34A4}" srcOrd="0" destOrd="4" presId="urn:microsoft.com/office/officeart/2005/8/layout/vList5"/>
    <dgm:cxn modelId="{05767055-F130-41D9-B9EF-FF2190434F21}" type="presParOf" srcId="{FABF6272-6182-44C4-B932-5FDFBBAB4153}" destId="{1F1DBA5E-A80D-4011-A2C5-0066145D1832}" srcOrd="0" destOrd="0" presId="urn:microsoft.com/office/officeart/2005/8/layout/vList5"/>
    <dgm:cxn modelId="{E15B9052-253E-4CEE-9B40-CC40F546A528}" type="presParOf" srcId="{1F1DBA5E-A80D-4011-A2C5-0066145D1832}" destId="{1D56AE20-6F2A-4B53-AAF7-230E8E31A969}" srcOrd="0" destOrd="0" presId="urn:microsoft.com/office/officeart/2005/8/layout/vList5"/>
    <dgm:cxn modelId="{5F225D7F-D7D1-41A5-9DCE-43EF3D094C49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14" qsCatId="simple" csTypeId="urn:microsoft.com/office/officeart/2005/8/colors/accent1_2#14" csCatId="accent1" phldr="1"/>
      <dgm:spPr/>
      <dgm:t>
        <a:bodyPr/>
        <a:lstStyle/>
        <a:p>
          <a:endParaRPr lang="es-ES"/>
        </a:p>
      </dgm:t>
    </dgm:pt>
    <dgm:pt modelId="{4C8D1335-E800-4F71-B89A-48297FFCD7D1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21 ítems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94F2177-83E7-49A8-8018-05DDE3B3BFC2}" type="parTrans" cxnId="{D2387897-10E6-4C09-A538-BF489CF244CC}">
      <dgm:prSet/>
      <dgm:spPr/>
      <dgm:t>
        <a:bodyPr/>
        <a:lstStyle/>
        <a:p>
          <a:endParaRPr lang="es-ES"/>
        </a:p>
      </dgm:t>
    </dgm:pt>
    <dgm:pt modelId="{C0DB39A5-AA0E-4EF8-9AF0-8939711CE9E2}" type="sibTrans" cxnId="{D2387897-10E6-4C09-A538-BF489CF244CC}">
      <dgm:prSet/>
      <dgm:spPr/>
      <dgm:t>
        <a:bodyPr/>
        <a:lstStyle/>
        <a:p>
          <a:endParaRPr lang="es-ES"/>
        </a:p>
      </dgm:t>
    </dgm:pt>
    <dgm:pt modelId="{7033B78F-53E9-4CE7-B39C-60DE310C177C}">
      <dgm:prSet phldrT="[Texto]" custT="1"/>
      <dgm:spPr>
        <a:solidFill>
          <a:schemeClr val="accent1"/>
        </a:solidFill>
      </dgm:spPr>
      <dgm:t>
        <a:bodyPr/>
        <a:lstStyle/>
        <a:p>
          <a:r>
            <a:rPr lang="es-ES" sz="1800" b="1" u="none" dirty="0" smtClean="0">
              <a:solidFill>
                <a:schemeClr val="tx1"/>
              </a:solidFill>
              <a:effectLst/>
              <a:latin typeface="+mn-lt"/>
            </a:rPr>
            <a:t>Beck </a:t>
          </a:r>
          <a:r>
            <a:rPr lang="es-ES" sz="1800" b="1" u="none" dirty="0" err="1" smtClean="0">
              <a:solidFill>
                <a:schemeClr val="tx1"/>
              </a:solidFill>
              <a:effectLst/>
              <a:latin typeface="+mn-lt"/>
            </a:rPr>
            <a:t>Anxiety</a:t>
          </a:r>
          <a:r>
            <a:rPr lang="es-ES" sz="1800" b="1" u="none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s-ES" sz="1800" b="1" u="none" dirty="0" err="1" smtClean="0">
              <a:solidFill>
                <a:schemeClr val="tx1"/>
              </a:solidFill>
              <a:effectLst/>
              <a:latin typeface="+mn-lt"/>
            </a:rPr>
            <a:t>Inventory</a:t>
          </a:r>
          <a:r>
            <a:rPr lang="es-ES" sz="1800" b="1" u="none" dirty="0" smtClean="0">
              <a:solidFill>
                <a:schemeClr val="tx1"/>
              </a:solidFill>
              <a:effectLst/>
              <a:latin typeface="+mn-lt"/>
            </a:rPr>
            <a:t> </a:t>
          </a:r>
        </a:p>
        <a:p>
          <a:r>
            <a:rPr lang="es-ES" sz="1600" b="1" u="none" dirty="0" smtClean="0">
              <a:solidFill>
                <a:schemeClr val="tx1"/>
              </a:solidFill>
              <a:effectLst/>
              <a:latin typeface="+mn-lt"/>
            </a:rPr>
            <a:t>(Beck y </a:t>
          </a:r>
          <a:r>
            <a:rPr lang="es-ES" sz="1600" b="1" u="none" dirty="0" err="1" smtClean="0">
              <a:solidFill>
                <a:schemeClr val="tx1"/>
              </a:solidFill>
              <a:effectLst/>
              <a:latin typeface="+mn-lt"/>
            </a:rPr>
            <a:t>Steer</a:t>
          </a:r>
          <a:r>
            <a:rPr lang="es-ES" sz="1600" b="1" u="none" dirty="0" smtClean="0">
              <a:solidFill>
                <a:schemeClr val="tx1"/>
              </a:solidFill>
              <a:effectLst/>
              <a:latin typeface="+mn-lt"/>
            </a:rPr>
            <a:t>, 1993)</a:t>
          </a:r>
          <a:endParaRPr lang="es-ES" sz="1600" b="1" u="none" dirty="0">
            <a:solidFill>
              <a:schemeClr val="tx1"/>
            </a:solidFill>
            <a:latin typeface="+mn-lt"/>
          </a:endParaRPr>
        </a:p>
      </dgm:t>
    </dgm:pt>
    <dgm:pt modelId="{71A3A2C8-C232-4A0A-BEDA-B437C0599395}" type="sibTrans" cxnId="{8ABB1725-4EB6-4071-A116-553A4784D5F1}">
      <dgm:prSet/>
      <dgm:spPr/>
      <dgm:t>
        <a:bodyPr/>
        <a:lstStyle/>
        <a:p>
          <a:endParaRPr lang="es-ES"/>
        </a:p>
      </dgm:t>
    </dgm:pt>
    <dgm:pt modelId="{33532117-E0F7-48BF-A2EF-778825CC01C5}" type="parTrans" cxnId="{8ABB1725-4EB6-4071-A116-553A4784D5F1}">
      <dgm:prSet/>
      <dgm:spPr/>
      <dgm:t>
        <a:bodyPr/>
        <a:lstStyle/>
        <a:p>
          <a:endParaRPr lang="es-ES"/>
        </a:p>
      </dgm:t>
    </dgm:pt>
    <dgm:pt modelId="{053633C3-B478-41B2-964A-4D41FC12BC1A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Presencia y gravedad de </a:t>
          </a:r>
          <a:r>
            <a:rPr lang="es-ES" sz="1600" b="1" dirty="0" smtClean="0">
              <a:latin typeface="Arial" pitchFamily="34" charset="0"/>
              <a:cs typeface="Arial" pitchFamily="34" charset="0"/>
            </a:rPr>
            <a:t>síntomas ansiosos 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(especialmente somáticos, aunque también cognitivos)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2A23464-4F3F-488A-9CFF-18FB0C76E724}" type="parTrans" cxnId="{35B42E52-AB15-41CA-976D-E5CE8E12615A}">
      <dgm:prSet/>
      <dgm:spPr/>
      <dgm:t>
        <a:bodyPr/>
        <a:lstStyle/>
        <a:p>
          <a:endParaRPr lang="es-ES"/>
        </a:p>
      </dgm:t>
    </dgm:pt>
    <dgm:pt modelId="{1C9DC9DF-3BA8-43C6-8301-25F00CD84636}" type="sibTrans" cxnId="{35B42E52-AB15-41CA-976D-E5CE8E12615A}">
      <dgm:prSet/>
      <dgm:spPr/>
      <dgm:t>
        <a:bodyPr/>
        <a:lstStyle/>
        <a:p>
          <a:endParaRPr lang="es-ES"/>
        </a:p>
      </dgm:t>
    </dgm:pt>
    <dgm:pt modelId="{FC2C06FD-3E7D-41C3-8B9F-B4D54B33BB75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endParaRPr lang="es-ES" sz="1800" dirty="0"/>
        </a:p>
      </dgm:t>
    </dgm:pt>
    <dgm:pt modelId="{CE933179-0313-406F-9233-CE8D8DB1C0D8}" type="parTrans" cxnId="{B75F71B6-16D2-4B11-AAA1-61DA6C2ECC35}">
      <dgm:prSet/>
      <dgm:spPr/>
      <dgm:t>
        <a:bodyPr/>
        <a:lstStyle/>
        <a:p>
          <a:endParaRPr lang="es-ES"/>
        </a:p>
      </dgm:t>
    </dgm:pt>
    <dgm:pt modelId="{197E6E59-6137-457B-9C88-4F91F3F5FC9F}" type="sibTrans" cxnId="{B75F71B6-16D2-4B11-AAA1-61DA6C2ECC35}">
      <dgm:prSet/>
      <dgm:spPr/>
      <dgm:t>
        <a:bodyPr/>
        <a:lstStyle/>
        <a:p>
          <a:endParaRPr lang="es-ES"/>
        </a:p>
      </dgm:t>
    </dgm:pt>
    <dgm:pt modelId="{AF0477CC-FA65-4921-88FA-763C94C80252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Adecuadas propiedades psicométricas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3CA513E6-3703-4213-A6B2-5C08863F1ACE}" type="parTrans" cxnId="{096A8E16-E472-4926-A0E6-9F9D074E75F7}">
      <dgm:prSet/>
      <dgm:spPr/>
      <dgm:t>
        <a:bodyPr/>
        <a:lstStyle/>
        <a:p>
          <a:endParaRPr lang="es-ES"/>
        </a:p>
      </dgm:t>
    </dgm:pt>
    <dgm:pt modelId="{55DA8E98-2AC1-431B-B264-B7965B74AD23}" type="sibTrans" cxnId="{096A8E16-E472-4926-A0E6-9F9D074E75F7}">
      <dgm:prSet/>
      <dgm:spPr/>
      <dgm:t>
        <a:bodyPr/>
        <a:lstStyle/>
        <a:p>
          <a:endParaRPr lang="es-ES"/>
        </a:p>
      </dgm:t>
    </dgm:pt>
    <dgm:pt modelId="{B169805E-8F73-45F3-A8E1-D3869A01B924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endParaRPr lang="es-ES" sz="1800" dirty="0"/>
        </a:p>
      </dgm:t>
    </dgm:pt>
    <dgm:pt modelId="{41DD42B7-F633-4169-8C6E-2B540A166C31}" type="parTrans" cxnId="{80DC23DB-477C-4B88-BDB5-15A238C30045}">
      <dgm:prSet/>
      <dgm:spPr/>
      <dgm:t>
        <a:bodyPr/>
        <a:lstStyle/>
        <a:p>
          <a:endParaRPr lang="es-ES"/>
        </a:p>
      </dgm:t>
    </dgm:pt>
    <dgm:pt modelId="{79CD1B48-1A5E-4CBC-B947-B7F22AC04825}" type="sibTrans" cxnId="{80DC23DB-477C-4B88-BDB5-15A238C30045}">
      <dgm:prSet/>
      <dgm:spPr/>
      <dgm:t>
        <a:bodyPr/>
        <a:lstStyle/>
        <a:p>
          <a:endParaRPr lang="es-ES"/>
        </a:p>
      </dgm:t>
    </dgm:pt>
    <dgm:pt modelId="{F484044F-3353-4855-9EC9-10B6FD5AD594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Adaptación española: Sanz y Navarro, 2003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AA039653-B3CC-4954-A2FE-28DADE968C12}" type="parTrans" cxnId="{187C1861-28A6-4BAC-950B-06B44E0DEE7A}">
      <dgm:prSet/>
      <dgm:spPr/>
      <dgm:t>
        <a:bodyPr/>
        <a:lstStyle/>
        <a:p>
          <a:endParaRPr lang="es-ES"/>
        </a:p>
      </dgm:t>
    </dgm:pt>
    <dgm:pt modelId="{267B7984-EA4D-4D89-8967-34448C18CC12}" type="sibTrans" cxnId="{187C1861-28A6-4BAC-950B-06B44E0DEE7A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B043699-78A8-4185-992A-F549AF6346E0}" type="pres">
      <dgm:prSet presAssocID="{7033B78F-53E9-4CE7-B39C-60DE310C177C}" presName="linNode" presStyleCnt="0"/>
      <dgm:spPr/>
    </dgm:pt>
    <dgm:pt modelId="{B607D8A9-CDD3-4E17-8E01-B82C2960AA14}" type="pres">
      <dgm:prSet presAssocID="{7033B78F-53E9-4CE7-B39C-60DE310C177C}" presName="parentText" presStyleLbl="node1" presStyleIdx="0" presStyleCnt="1" custScaleX="65602" custLinFactNeighborX="1402" custLinFactNeighborY="33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70920B-07D8-49B9-A596-75A9EC5298CA}" type="pres">
      <dgm:prSet presAssocID="{7033B78F-53E9-4CE7-B39C-60DE310C177C}" presName="descendantText" presStyleLbl="alignAccFollowNode1" presStyleIdx="0" presStyleCnt="1" custScaleX="119734" custScaleY="1251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1525B59-A657-4E58-BDFC-7E43B8AE0B02}" type="presOf" srcId="{4C8D1335-E800-4F71-B89A-48297FFCD7D1}" destId="{8270920B-07D8-49B9-A596-75A9EC5298CA}" srcOrd="0" destOrd="1" presId="urn:microsoft.com/office/officeart/2005/8/layout/vList5"/>
    <dgm:cxn modelId="{BE27966A-6F09-4127-860D-63EF92CEF3B7}" type="presOf" srcId="{FC2C06FD-3E7D-41C3-8B9F-B4D54B33BB75}" destId="{8270920B-07D8-49B9-A596-75A9EC5298CA}" srcOrd="0" destOrd="5" presId="urn:microsoft.com/office/officeart/2005/8/layout/vList5"/>
    <dgm:cxn modelId="{80DC23DB-477C-4B88-BDB5-15A238C30045}" srcId="{7033B78F-53E9-4CE7-B39C-60DE310C177C}" destId="{B169805E-8F73-45F3-A8E1-D3869A01B924}" srcOrd="0" destOrd="0" parTransId="{41DD42B7-F633-4169-8C6E-2B540A166C31}" sibTransId="{79CD1B48-1A5E-4CBC-B947-B7F22AC04825}"/>
    <dgm:cxn modelId="{E14243AE-1451-4EC2-B7F1-547DAE16C217}" type="presOf" srcId="{F70FFAEB-E14D-4F85-B32F-AA9CD1D94022}" destId="{FABF6272-6182-44C4-B932-5FDFBBAB4153}" srcOrd="0" destOrd="0" presId="urn:microsoft.com/office/officeart/2005/8/layout/vList5"/>
    <dgm:cxn modelId="{B974645C-E19A-49D6-9CBD-F217613FBBBC}" type="presOf" srcId="{AF0477CC-FA65-4921-88FA-763C94C80252}" destId="{8270920B-07D8-49B9-A596-75A9EC5298CA}" srcOrd="0" destOrd="3" presId="urn:microsoft.com/office/officeart/2005/8/layout/vList5"/>
    <dgm:cxn modelId="{376CFC55-4C6E-411C-BFC1-426985865F27}" type="presOf" srcId="{053633C3-B478-41B2-964A-4D41FC12BC1A}" destId="{8270920B-07D8-49B9-A596-75A9EC5298CA}" srcOrd="0" destOrd="2" presId="urn:microsoft.com/office/officeart/2005/8/layout/vList5"/>
    <dgm:cxn modelId="{A6F9F775-9710-4D6B-A0DA-3AA97C05B5BB}" type="presOf" srcId="{B169805E-8F73-45F3-A8E1-D3869A01B924}" destId="{8270920B-07D8-49B9-A596-75A9EC5298CA}" srcOrd="0" destOrd="0" presId="urn:microsoft.com/office/officeart/2005/8/layout/vList5"/>
    <dgm:cxn modelId="{7F6D5F29-35A4-4D8E-B799-2143EE83BAA7}" type="presOf" srcId="{F484044F-3353-4855-9EC9-10B6FD5AD594}" destId="{8270920B-07D8-49B9-A596-75A9EC5298CA}" srcOrd="0" destOrd="4" presId="urn:microsoft.com/office/officeart/2005/8/layout/vList5"/>
    <dgm:cxn modelId="{35B42E52-AB15-41CA-976D-E5CE8E12615A}" srcId="{7033B78F-53E9-4CE7-B39C-60DE310C177C}" destId="{053633C3-B478-41B2-964A-4D41FC12BC1A}" srcOrd="2" destOrd="0" parTransId="{62A23464-4F3F-488A-9CFF-18FB0C76E724}" sibTransId="{1C9DC9DF-3BA8-43C6-8301-25F00CD84636}"/>
    <dgm:cxn modelId="{D2387897-10E6-4C09-A538-BF489CF244CC}" srcId="{7033B78F-53E9-4CE7-B39C-60DE310C177C}" destId="{4C8D1335-E800-4F71-B89A-48297FFCD7D1}" srcOrd="1" destOrd="0" parTransId="{094F2177-83E7-49A8-8018-05DDE3B3BFC2}" sibTransId="{C0DB39A5-AA0E-4EF8-9AF0-8939711CE9E2}"/>
    <dgm:cxn modelId="{7351ECB3-6229-4C72-ACFA-7649371AD90A}" type="presOf" srcId="{7033B78F-53E9-4CE7-B39C-60DE310C177C}" destId="{B607D8A9-CDD3-4E17-8E01-B82C2960AA14}" srcOrd="0" destOrd="0" presId="urn:microsoft.com/office/officeart/2005/8/layout/vList5"/>
    <dgm:cxn modelId="{187C1861-28A6-4BAC-950B-06B44E0DEE7A}" srcId="{7033B78F-53E9-4CE7-B39C-60DE310C177C}" destId="{F484044F-3353-4855-9EC9-10B6FD5AD594}" srcOrd="4" destOrd="0" parTransId="{AA039653-B3CC-4954-A2FE-28DADE968C12}" sibTransId="{267B7984-EA4D-4D89-8967-34448C18CC12}"/>
    <dgm:cxn modelId="{8ABB1725-4EB6-4071-A116-553A4784D5F1}" srcId="{F70FFAEB-E14D-4F85-B32F-AA9CD1D94022}" destId="{7033B78F-53E9-4CE7-B39C-60DE310C177C}" srcOrd="0" destOrd="0" parTransId="{33532117-E0F7-48BF-A2EF-778825CC01C5}" sibTransId="{71A3A2C8-C232-4A0A-BEDA-B437C0599395}"/>
    <dgm:cxn modelId="{096A8E16-E472-4926-A0E6-9F9D074E75F7}" srcId="{7033B78F-53E9-4CE7-B39C-60DE310C177C}" destId="{AF0477CC-FA65-4921-88FA-763C94C80252}" srcOrd="3" destOrd="0" parTransId="{3CA513E6-3703-4213-A6B2-5C08863F1ACE}" sibTransId="{55DA8E98-2AC1-431B-B264-B7965B74AD23}"/>
    <dgm:cxn modelId="{B75F71B6-16D2-4B11-AAA1-61DA6C2ECC35}" srcId="{7033B78F-53E9-4CE7-B39C-60DE310C177C}" destId="{FC2C06FD-3E7D-41C3-8B9F-B4D54B33BB75}" srcOrd="5" destOrd="0" parTransId="{CE933179-0313-406F-9233-CE8D8DB1C0D8}" sibTransId="{197E6E59-6137-457B-9C88-4F91F3F5FC9F}"/>
    <dgm:cxn modelId="{1C451ED0-68C4-49D7-9812-F24B91AA95B8}" type="presParOf" srcId="{FABF6272-6182-44C4-B932-5FDFBBAB4153}" destId="{CB043699-78A8-4185-992A-F549AF6346E0}" srcOrd="0" destOrd="0" presId="urn:microsoft.com/office/officeart/2005/8/layout/vList5"/>
    <dgm:cxn modelId="{70388770-02D8-4963-9927-A948E952B878}" type="presParOf" srcId="{CB043699-78A8-4185-992A-F549AF6346E0}" destId="{B607D8A9-CDD3-4E17-8E01-B82C2960AA14}" srcOrd="0" destOrd="0" presId="urn:microsoft.com/office/officeart/2005/8/layout/vList5"/>
    <dgm:cxn modelId="{8DA4908A-C6A8-411F-A0E3-63C6E0451753}" type="presParOf" srcId="{CB043699-78A8-4185-992A-F549AF6346E0}" destId="{8270920B-07D8-49B9-A596-75A9EC529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s-ES"/>
        </a:p>
      </dgm:t>
    </dgm:pt>
    <dgm:pt modelId="{4C8D1335-E800-4F71-B89A-48297FFCD7D1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1) Presencia de otra psicopatología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94F2177-83E7-49A8-8018-05DDE3B3BFC2}" type="parTrans" cxnId="{D2387897-10E6-4C09-A538-BF489CF244CC}">
      <dgm:prSet/>
      <dgm:spPr/>
      <dgm:t>
        <a:bodyPr/>
        <a:lstStyle/>
        <a:p>
          <a:endParaRPr lang="es-ES"/>
        </a:p>
      </dgm:t>
    </dgm:pt>
    <dgm:pt modelId="{C0DB39A5-AA0E-4EF8-9AF0-8939711CE9E2}" type="sibTrans" cxnId="{D2387897-10E6-4C09-A538-BF489CF244CC}">
      <dgm:prSet/>
      <dgm:spPr/>
      <dgm:t>
        <a:bodyPr/>
        <a:lstStyle/>
        <a:p>
          <a:endParaRPr lang="es-ES"/>
        </a:p>
      </dgm:t>
    </dgm:pt>
    <dgm:pt modelId="{878D24AF-3B22-4E2E-8451-1E5AA3FC731F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3) Deterioro cognitivo y/o médico importante</a:t>
          </a:r>
        </a:p>
      </dgm:t>
    </dgm:pt>
    <dgm:pt modelId="{81D92B34-A132-46E7-8DB7-1A0E0F34BE6A}" type="parTrans" cxnId="{6EBF40E6-94E8-4A57-A212-7C9F18EB7236}">
      <dgm:prSet/>
      <dgm:spPr/>
      <dgm:t>
        <a:bodyPr/>
        <a:lstStyle/>
        <a:p>
          <a:endParaRPr lang="es-ES"/>
        </a:p>
      </dgm:t>
    </dgm:pt>
    <dgm:pt modelId="{64224D2C-4563-4EAB-BBEF-7CF50A39553B}" type="sibTrans" cxnId="{6EBF40E6-94E8-4A57-A212-7C9F18EB7236}">
      <dgm:prSet/>
      <dgm:spPr/>
      <dgm:t>
        <a:bodyPr/>
        <a:lstStyle/>
        <a:p>
          <a:endParaRPr lang="es-ES"/>
        </a:p>
      </dgm:t>
    </dgm:pt>
    <dgm:pt modelId="{7033B78F-53E9-4CE7-B39C-60DE310C177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Criterios de exclusión</a:t>
          </a:r>
          <a:endParaRPr lang="es-ES" sz="2400" dirty="0">
            <a:solidFill>
              <a:schemeClr val="tx1"/>
            </a:solidFill>
          </a:endParaRPr>
        </a:p>
      </dgm:t>
    </dgm:pt>
    <dgm:pt modelId="{71A3A2C8-C232-4A0A-BEDA-B437C0599395}" type="sibTrans" cxnId="{8ABB1725-4EB6-4071-A116-553A4784D5F1}">
      <dgm:prSet/>
      <dgm:spPr/>
      <dgm:t>
        <a:bodyPr/>
        <a:lstStyle/>
        <a:p>
          <a:endParaRPr lang="es-ES"/>
        </a:p>
      </dgm:t>
    </dgm:pt>
    <dgm:pt modelId="{33532117-E0F7-48BF-A2EF-778825CC01C5}" type="parTrans" cxnId="{8ABB1725-4EB6-4071-A116-553A4784D5F1}">
      <dgm:prSet/>
      <dgm:spPr/>
      <dgm:t>
        <a:bodyPr/>
        <a:lstStyle/>
        <a:p>
          <a:endParaRPr lang="es-ES"/>
        </a:p>
      </dgm:t>
    </dgm:pt>
    <dgm:pt modelId="{B488B2BD-9602-4A20-B904-E2AED24F6004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2) Tratamiento psicológico previo en los últimos dos años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01F4796-6201-4CFF-A95C-AD866593E0CD}" type="parTrans" cxnId="{6A222B18-7F9F-4E5E-9832-A8B36ABCF26E}">
      <dgm:prSet/>
      <dgm:spPr/>
      <dgm:t>
        <a:bodyPr/>
        <a:lstStyle/>
        <a:p>
          <a:endParaRPr lang="es-ES"/>
        </a:p>
      </dgm:t>
    </dgm:pt>
    <dgm:pt modelId="{49E70C05-D9FE-4D64-82D0-B1ADDE835CBA}" type="sibTrans" cxnId="{6A222B18-7F9F-4E5E-9832-A8B36ABCF26E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B043699-78A8-4185-992A-F549AF6346E0}" type="pres">
      <dgm:prSet presAssocID="{7033B78F-53E9-4CE7-B39C-60DE310C177C}" presName="linNode" presStyleCnt="0"/>
      <dgm:spPr/>
    </dgm:pt>
    <dgm:pt modelId="{B607D8A9-CDD3-4E17-8E01-B82C2960AA14}" type="pres">
      <dgm:prSet presAssocID="{7033B78F-53E9-4CE7-B39C-60DE310C177C}" presName="parentText" presStyleLbl="node1" presStyleIdx="0" presStyleCnt="1" custScaleX="71883" custLinFactNeighborX="-5348" custLinFactNeighborY="-1558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70920B-07D8-49B9-A596-75A9EC5298CA}" type="pres">
      <dgm:prSet presAssocID="{7033B78F-53E9-4CE7-B39C-60DE310C177C}" presName="descendantText" presStyleLbl="alignAccFollowNode1" presStyleIdx="0" presStyleCnt="1" custScaleX="138836" custScaleY="125122" custLinFactNeighborX="17767" custLinFactNeighborY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A5AA7B8-5A71-4CAE-A53C-7D3D28830AD1}" type="presOf" srcId="{B488B2BD-9602-4A20-B904-E2AED24F6004}" destId="{8270920B-07D8-49B9-A596-75A9EC5298CA}" srcOrd="0" destOrd="1" presId="urn:microsoft.com/office/officeart/2005/8/layout/vList5"/>
    <dgm:cxn modelId="{858CA1A6-1938-4D4D-9B39-AE9CD4D3BBFB}" type="presOf" srcId="{878D24AF-3B22-4E2E-8451-1E5AA3FC731F}" destId="{8270920B-07D8-49B9-A596-75A9EC5298CA}" srcOrd="0" destOrd="2" presId="urn:microsoft.com/office/officeart/2005/8/layout/vList5"/>
    <dgm:cxn modelId="{6EBF40E6-94E8-4A57-A212-7C9F18EB7236}" srcId="{7033B78F-53E9-4CE7-B39C-60DE310C177C}" destId="{878D24AF-3B22-4E2E-8451-1E5AA3FC731F}" srcOrd="2" destOrd="0" parTransId="{81D92B34-A132-46E7-8DB7-1A0E0F34BE6A}" sibTransId="{64224D2C-4563-4EAB-BBEF-7CF50A39553B}"/>
    <dgm:cxn modelId="{D2387897-10E6-4C09-A538-BF489CF244CC}" srcId="{7033B78F-53E9-4CE7-B39C-60DE310C177C}" destId="{4C8D1335-E800-4F71-B89A-48297FFCD7D1}" srcOrd="0" destOrd="0" parTransId="{094F2177-83E7-49A8-8018-05DDE3B3BFC2}" sibTransId="{C0DB39A5-AA0E-4EF8-9AF0-8939711CE9E2}"/>
    <dgm:cxn modelId="{D7B3312C-DA24-41FA-A6AC-B1525B4E1057}" type="presOf" srcId="{4C8D1335-E800-4F71-B89A-48297FFCD7D1}" destId="{8270920B-07D8-49B9-A596-75A9EC5298CA}" srcOrd="0" destOrd="0" presId="urn:microsoft.com/office/officeart/2005/8/layout/vList5"/>
    <dgm:cxn modelId="{8ABB1725-4EB6-4071-A116-553A4784D5F1}" srcId="{F70FFAEB-E14D-4F85-B32F-AA9CD1D94022}" destId="{7033B78F-53E9-4CE7-B39C-60DE310C177C}" srcOrd="0" destOrd="0" parTransId="{33532117-E0F7-48BF-A2EF-778825CC01C5}" sibTransId="{71A3A2C8-C232-4A0A-BEDA-B437C0599395}"/>
    <dgm:cxn modelId="{C3AA6285-811D-4299-874E-6AFC16DEE157}" type="presOf" srcId="{7033B78F-53E9-4CE7-B39C-60DE310C177C}" destId="{B607D8A9-CDD3-4E17-8E01-B82C2960AA14}" srcOrd="0" destOrd="0" presId="urn:microsoft.com/office/officeart/2005/8/layout/vList5"/>
    <dgm:cxn modelId="{0206BDE2-B71D-4FFA-BCB8-B420238DF737}" type="presOf" srcId="{F70FFAEB-E14D-4F85-B32F-AA9CD1D94022}" destId="{FABF6272-6182-44C4-B932-5FDFBBAB4153}" srcOrd="0" destOrd="0" presId="urn:microsoft.com/office/officeart/2005/8/layout/vList5"/>
    <dgm:cxn modelId="{6A222B18-7F9F-4E5E-9832-A8B36ABCF26E}" srcId="{7033B78F-53E9-4CE7-B39C-60DE310C177C}" destId="{B488B2BD-9602-4A20-B904-E2AED24F6004}" srcOrd="1" destOrd="0" parTransId="{601F4796-6201-4CFF-A95C-AD866593E0CD}" sibTransId="{49E70C05-D9FE-4D64-82D0-B1ADDE835CBA}"/>
    <dgm:cxn modelId="{1726F095-10C5-4626-8C6C-09748A1635F4}" type="presParOf" srcId="{FABF6272-6182-44C4-B932-5FDFBBAB4153}" destId="{CB043699-78A8-4185-992A-F549AF6346E0}" srcOrd="0" destOrd="0" presId="urn:microsoft.com/office/officeart/2005/8/layout/vList5"/>
    <dgm:cxn modelId="{96362F53-4D23-49C1-AD97-CBCB688E2947}" type="presParOf" srcId="{CB043699-78A8-4185-992A-F549AF6346E0}" destId="{B607D8A9-CDD3-4E17-8E01-B82C2960AA14}" srcOrd="0" destOrd="0" presId="urn:microsoft.com/office/officeart/2005/8/layout/vList5"/>
    <dgm:cxn modelId="{62FA06DB-6C36-404C-AEC6-E8DA78396BB7}" type="presParOf" srcId="{CB043699-78A8-4185-992A-F549AF6346E0}" destId="{8270920B-07D8-49B9-A596-75A9EC529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Criterios de inclusión</a:t>
          </a:r>
          <a:endParaRPr lang="es-ES" sz="2400" dirty="0">
            <a:solidFill>
              <a:schemeClr val="tx1"/>
            </a:solidFill>
          </a:endParaRPr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1) Tener entre 18 y 65 años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A364E3EA-4D19-43BB-8ABA-E34C7B64EB43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3) Nivel intelectual/educativo suficiente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AC2F834D-DB4E-46C7-9680-12C3C69C5DC0}" type="parTrans" cxnId="{033FE1EE-5ABA-41EC-8F8A-54B213634BCC}">
      <dgm:prSet/>
      <dgm:spPr/>
      <dgm:t>
        <a:bodyPr/>
        <a:lstStyle/>
        <a:p>
          <a:endParaRPr lang="es-ES"/>
        </a:p>
      </dgm:t>
    </dgm:pt>
    <dgm:pt modelId="{2B8DDE51-1414-4EDD-8CE4-29143D908D70}" type="sibTrans" cxnId="{033FE1EE-5ABA-41EC-8F8A-54B213634BCC}">
      <dgm:prSet/>
      <dgm:spPr/>
      <dgm:t>
        <a:bodyPr/>
        <a:lstStyle/>
        <a:p>
          <a:endParaRPr lang="es-ES"/>
        </a:p>
      </dgm:t>
    </dgm:pt>
    <dgm:pt modelId="{EF30E21F-4BC1-4478-87A2-C30C11BB3F7D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2) Firmar consentimiento informado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C3CE0A4D-C670-4EF8-9BFF-A2A25431FCD9}" type="parTrans" cxnId="{C3B0A26B-0F86-4C58-9CBC-6AC4DEF56F22}">
      <dgm:prSet/>
      <dgm:spPr/>
      <dgm:t>
        <a:bodyPr/>
        <a:lstStyle/>
        <a:p>
          <a:endParaRPr lang="es-ES"/>
        </a:p>
      </dgm:t>
    </dgm:pt>
    <dgm:pt modelId="{625F0F54-9C7D-4526-B3CE-5062BDF1D419}" type="sibTrans" cxnId="{C3B0A26B-0F86-4C58-9CBC-6AC4DEF56F22}">
      <dgm:prSet/>
      <dgm:spPr/>
      <dgm:t>
        <a:bodyPr/>
        <a:lstStyle/>
        <a:p>
          <a:endParaRPr lang="es-ES"/>
        </a:p>
      </dgm:t>
    </dgm:pt>
    <dgm:pt modelId="{C014CBFB-258E-4355-A263-C88F4020A14B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4) Haber vivido situación estresante significativa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D45B491-FE7E-4AFD-B0F8-E7A3114C623E}" type="parTrans" cxnId="{D39F51FE-733B-48E7-8303-4B98B9798144}">
      <dgm:prSet/>
      <dgm:spPr/>
      <dgm:t>
        <a:bodyPr/>
        <a:lstStyle/>
        <a:p>
          <a:endParaRPr lang="es-ES"/>
        </a:p>
      </dgm:t>
    </dgm:pt>
    <dgm:pt modelId="{288EE985-7E70-4421-95AC-15B9733EC0C2}" type="sibTrans" cxnId="{D39F51FE-733B-48E7-8303-4B98B9798144}">
      <dgm:prSet/>
      <dgm:spPr/>
      <dgm:t>
        <a:bodyPr/>
        <a:lstStyle/>
        <a:p>
          <a:endParaRPr lang="es-ES"/>
        </a:p>
      </dgm:t>
    </dgm:pt>
    <dgm:pt modelId="{067FF87B-1F00-4492-897C-5F6F9BF9DFEB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5) </a:t>
          </a:r>
          <a:r>
            <a:rPr lang="es-ES" sz="16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No presentar ninguna psicopatología</a:t>
          </a:r>
          <a:endParaRPr lang="es-ES" sz="1600" b="1" dirty="0">
            <a:solidFill>
              <a:srgbClr val="00B050"/>
            </a:solidFill>
            <a:latin typeface="Arial" pitchFamily="34" charset="0"/>
            <a:cs typeface="Arial" pitchFamily="34" charset="0"/>
          </a:endParaRPr>
        </a:p>
      </dgm:t>
    </dgm:pt>
    <dgm:pt modelId="{9D71CDE1-8094-429E-94C7-5DAC50DDE514}" type="sibTrans" cxnId="{057C373F-A13E-4075-891F-D305C0A1EFDA}">
      <dgm:prSet/>
      <dgm:spPr/>
      <dgm:t>
        <a:bodyPr/>
        <a:lstStyle/>
        <a:p>
          <a:endParaRPr lang="es-ES"/>
        </a:p>
      </dgm:t>
    </dgm:pt>
    <dgm:pt modelId="{FD011808-CF92-4629-BB89-D52FBE62BE6B}" type="parTrans" cxnId="{057C373F-A13E-4075-891F-D305C0A1EFDA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90385" custLinFactNeighborX="1674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174493" custScaleY="1250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3B0A26B-0F86-4C58-9CBC-6AC4DEF56F22}" srcId="{8EA5A32F-31C5-481E-B45D-79795DF9E9E6}" destId="{EF30E21F-4BC1-4478-87A2-C30C11BB3F7D}" srcOrd="1" destOrd="0" parTransId="{C3CE0A4D-C670-4EF8-9BFF-A2A25431FCD9}" sibTransId="{625F0F54-9C7D-4526-B3CE-5062BDF1D419}"/>
    <dgm:cxn modelId="{0AB9F283-7EBC-45FC-8F59-E8266A093085}" type="presOf" srcId="{C014CBFB-258E-4355-A263-C88F4020A14B}" destId="{617FB095-E7AF-4379-92C7-0EE01AEA34A4}" srcOrd="0" destOrd="3" presId="urn:microsoft.com/office/officeart/2005/8/layout/vList5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033FE1EE-5ABA-41EC-8F8A-54B213634BCC}" srcId="{8EA5A32F-31C5-481E-B45D-79795DF9E9E6}" destId="{A364E3EA-4D19-43BB-8ABA-E34C7B64EB43}" srcOrd="2" destOrd="0" parTransId="{AC2F834D-DB4E-46C7-9680-12C3C69C5DC0}" sibTransId="{2B8DDE51-1414-4EDD-8CE4-29143D908D70}"/>
    <dgm:cxn modelId="{057C373F-A13E-4075-891F-D305C0A1EFDA}" srcId="{8EA5A32F-31C5-481E-B45D-79795DF9E9E6}" destId="{067FF87B-1F00-4492-897C-5F6F9BF9DFEB}" srcOrd="4" destOrd="0" parTransId="{FD011808-CF92-4629-BB89-D52FBE62BE6B}" sibTransId="{9D71CDE1-8094-429E-94C7-5DAC50DDE514}"/>
    <dgm:cxn modelId="{3D6509D2-476D-4FEE-AFFC-C1E85AD6B82C}" type="presOf" srcId="{76856CAB-0434-402E-A753-762CA0603171}" destId="{617FB095-E7AF-4379-92C7-0EE01AEA34A4}" srcOrd="0" destOrd="0" presId="urn:microsoft.com/office/officeart/2005/8/layout/vList5"/>
    <dgm:cxn modelId="{A7F7BF16-9887-43ED-9C94-17C76077748A}" type="presOf" srcId="{F70FFAEB-E14D-4F85-B32F-AA9CD1D94022}" destId="{FABF6272-6182-44C4-B932-5FDFBBAB4153}" srcOrd="0" destOrd="0" presId="urn:microsoft.com/office/officeart/2005/8/layout/vList5"/>
    <dgm:cxn modelId="{BC6F0D23-7B72-46E2-A850-85C132733AFF}" type="presOf" srcId="{EF30E21F-4BC1-4478-87A2-C30C11BB3F7D}" destId="{617FB095-E7AF-4379-92C7-0EE01AEA34A4}" srcOrd="0" destOrd="1" presId="urn:microsoft.com/office/officeart/2005/8/layout/vList5"/>
    <dgm:cxn modelId="{27C0B28B-6F9E-4FE9-8450-A7EF8AAE3E65}" type="presOf" srcId="{067FF87B-1F00-4492-897C-5F6F9BF9DFEB}" destId="{617FB095-E7AF-4379-92C7-0EE01AEA34A4}" srcOrd="0" destOrd="4" presId="urn:microsoft.com/office/officeart/2005/8/layout/vList5"/>
    <dgm:cxn modelId="{B52CA074-9336-4370-BE0A-88383B4BFD75}" type="presOf" srcId="{A364E3EA-4D19-43BB-8ABA-E34C7B64EB43}" destId="{617FB095-E7AF-4379-92C7-0EE01AEA34A4}" srcOrd="0" destOrd="2" presId="urn:microsoft.com/office/officeart/2005/8/layout/vList5"/>
    <dgm:cxn modelId="{D39F51FE-733B-48E7-8303-4B98B9798144}" srcId="{8EA5A32F-31C5-481E-B45D-79795DF9E9E6}" destId="{C014CBFB-258E-4355-A263-C88F4020A14B}" srcOrd="3" destOrd="0" parTransId="{6D45B491-FE7E-4AFD-B0F8-E7A3114C623E}" sibTransId="{288EE985-7E70-4421-95AC-15B9733EC0C2}"/>
    <dgm:cxn modelId="{0BB90957-F20F-4F6A-BEF7-69FD63E5D2C0}" type="presOf" srcId="{8EA5A32F-31C5-481E-B45D-79795DF9E9E6}" destId="{1D56AE20-6F2A-4B53-AAF7-230E8E31A969}" srcOrd="0" destOrd="0" presId="urn:microsoft.com/office/officeart/2005/8/layout/vList5"/>
    <dgm:cxn modelId="{45BA479E-00EB-4FC0-9D3C-1981D1DD173C}" srcId="{8EA5A32F-31C5-481E-B45D-79795DF9E9E6}" destId="{76856CAB-0434-402E-A753-762CA0603171}" srcOrd="0" destOrd="0" parTransId="{07BF737C-A0CB-44A4-901E-7FA1C48B3473}" sibTransId="{37956C03-5447-4EE2-A58B-DC99F6E7FCB3}"/>
    <dgm:cxn modelId="{E1001CEE-5FEC-4BF2-B3F5-C2C2B2B67A1B}" type="presParOf" srcId="{FABF6272-6182-44C4-B932-5FDFBBAB4153}" destId="{1F1DBA5E-A80D-4011-A2C5-0066145D1832}" srcOrd="0" destOrd="0" presId="urn:microsoft.com/office/officeart/2005/8/layout/vList5"/>
    <dgm:cxn modelId="{DB1C2BFF-352C-4FEE-9F3F-82178BD21D21}" type="presParOf" srcId="{1F1DBA5E-A80D-4011-A2C5-0066145D1832}" destId="{1D56AE20-6F2A-4B53-AAF7-230E8E31A969}" srcOrd="0" destOrd="0" presId="urn:microsoft.com/office/officeart/2005/8/layout/vList5"/>
    <dgm:cxn modelId="{9E28B6B1-478D-4A25-A953-3D1A3D85C010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es-ES"/>
        </a:p>
      </dgm:t>
    </dgm:pt>
    <dgm:pt modelId="{4C8D1335-E800-4F71-B89A-48297FFCD7D1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1) Tratamiento psicológico previo en los últimos dos años</a:t>
          </a:r>
          <a:endParaRPr lang="es-ES" sz="1600" b="1" dirty="0">
            <a:solidFill>
              <a:srgbClr val="00B050"/>
            </a:solidFill>
            <a:latin typeface="Arial" pitchFamily="34" charset="0"/>
            <a:cs typeface="Arial" pitchFamily="34" charset="0"/>
          </a:endParaRPr>
        </a:p>
      </dgm:t>
    </dgm:pt>
    <dgm:pt modelId="{094F2177-83E7-49A8-8018-05DDE3B3BFC2}" type="parTrans" cxnId="{D2387897-10E6-4C09-A538-BF489CF244CC}">
      <dgm:prSet/>
      <dgm:spPr/>
      <dgm:t>
        <a:bodyPr/>
        <a:lstStyle/>
        <a:p>
          <a:endParaRPr lang="es-ES"/>
        </a:p>
      </dgm:t>
    </dgm:pt>
    <dgm:pt modelId="{C0DB39A5-AA0E-4EF8-9AF0-8939711CE9E2}" type="sibTrans" cxnId="{D2387897-10E6-4C09-A538-BF489CF244CC}">
      <dgm:prSet/>
      <dgm:spPr/>
      <dgm:t>
        <a:bodyPr/>
        <a:lstStyle/>
        <a:p>
          <a:endParaRPr lang="es-ES"/>
        </a:p>
      </dgm:t>
    </dgm:pt>
    <dgm:pt modelId="{878D24AF-3B22-4E2E-8451-1E5AA3FC731F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2) Deterioro cognitivo y/o médico importante</a:t>
          </a:r>
        </a:p>
      </dgm:t>
    </dgm:pt>
    <dgm:pt modelId="{81D92B34-A132-46E7-8DB7-1A0E0F34BE6A}" type="parTrans" cxnId="{6EBF40E6-94E8-4A57-A212-7C9F18EB7236}">
      <dgm:prSet/>
      <dgm:spPr/>
      <dgm:t>
        <a:bodyPr/>
        <a:lstStyle/>
        <a:p>
          <a:endParaRPr lang="es-ES"/>
        </a:p>
      </dgm:t>
    </dgm:pt>
    <dgm:pt modelId="{64224D2C-4563-4EAB-BBEF-7CF50A39553B}" type="sibTrans" cxnId="{6EBF40E6-94E8-4A57-A212-7C9F18EB7236}">
      <dgm:prSet/>
      <dgm:spPr/>
      <dgm:t>
        <a:bodyPr/>
        <a:lstStyle/>
        <a:p>
          <a:endParaRPr lang="es-ES"/>
        </a:p>
      </dgm:t>
    </dgm:pt>
    <dgm:pt modelId="{7033B78F-53E9-4CE7-B39C-60DE310C177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Criterios de exclusión</a:t>
          </a:r>
          <a:endParaRPr lang="es-ES" sz="2400" dirty="0">
            <a:solidFill>
              <a:schemeClr val="tx1"/>
            </a:solidFill>
          </a:endParaRPr>
        </a:p>
      </dgm:t>
    </dgm:pt>
    <dgm:pt modelId="{71A3A2C8-C232-4A0A-BEDA-B437C0599395}" type="sibTrans" cxnId="{8ABB1725-4EB6-4071-A116-553A4784D5F1}">
      <dgm:prSet/>
      <dgm:spPr/>
      <dgm:t>
        <a:bodyPr/>
        <a:lstStyle/>
        <a:p>
          <a:endParaRPr lang="es-ES"/>
        </a:p>
      </dgm:t>
    </dgm:pt>
    <dgm:pt modelId="{33532117-E0F7-48BF-A2EF-778825CC01C5}" type="parTrans" cxnId="{8ABB1725-4EB6-4071-A116-553A4784D5F1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B043699-78A8-4185-992A-F549AF6346E0}" type="pres">
      <dgm:prSet presAssocID="{7033B78F-53E9-4CE7-B39C-60DE310C177C}" presName="linNode" presStyleCnt="0"/>
      <dgm:spPr/>
    </dgm:pt>
    <dgm:pt modelId="{B607D8A9-CDD3-4E17-8E01-B82C2960AA14}" type="pres">
      <dgm:prSet presAssocID="{7033B78F-53E9-4CE7-B39C-60DE310C177C}" presName="parentText" presStyleLbl="node1" presStyleIdx="0" presStyleCnt="1" custScaleX="71883" custLinFactNeighborX="-5348" custLinFactNeighborY="-1558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70920B-07D8-49B9-A596-75A9EC5298CA}" type="pres">
      <dgm:prSet presAssocID="{7033B78F-53E9-4CE7-B39C-60DE310C177C}" presName="descendantText" presStyleLbl="alignAccFollowNode1" presStyleIdx="0" presStyleCnt="1" custScaleX="138836" custScaleY="125122" custLinFactNeighborX="17767" custLinFactNeighborY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BCF5DE1-7A11-4AD9-81DE-AEF3431C36A3}" type="presOf" srcId="{7033B78F-53E9-4CE7-B39C-60DE310C177C}" destId="{B607D8A9-CDD3-4E17-8E01-B82C2960AA14}" srcOrd="0" destOrd="0" presId="urn:microsoft.com/office/officeart/2005/8/layout/vList5"/>
    <dgm:cxn modelId="{D2387897-10E6-4C09-A538-BF489CF244CC}" srcId="{7033B78F-53E9-4CE7-B39C-60DE310C177C}" destId="{4C8D1335-E800-4F71-B89A-48297FFCD7D1}" srcOrd="0" destOrd="0" parTransId="{094F2177-83E7-49A8-8018-05DDE3B3BFC2}" sibTransId="{C0DB39A5-AA0E-4EF8-9AF0-8939711CE9E2}"/>
    <dgm:cxn modelId="{3D43CD48-9410-4345-ACD6-75ADC4D23A0C}" type="presOf" srcId="{F70FFAEB-E14D-4F85-B32F-AA9CD1D94022}" destId="{FABF6272-6182-44C4-B932-5FDFBBAB4153}" srcOrd="0" destOrd="0" presId="urn:microsoft.com/office/officeart/2005/8/layout/vList5"/>
    <dgm:cxn modelId="{AF68F38B-7023-476A-AB48-3EEEE92F964D}" type="presOf" srcId="{4C8D1335-E800-4F71-B89A-48297FFCD7D1}" destId="{8270920B-07D8-49B9-A596-75A9EC5298CA}" srcOrd="0" destOrd="0" presId="urn:microsoft.com/office/officeart/2005/8/layout/vList5"/>
    <dgm:cxn modelId="{8ABB1725-4EB6-4071-A116-553A4784D5F1}" srcId="{F70FFAEB-E14D-4F85-B32F-AA9CD1D94022}" destId="{7033B78F-53E9-4CE7-B39C-60DE310C177C}" srcOrd="0" destOrd="0" parTransId="{33532117-E0F7-48BF-A2EF-778825CC01C5}" sibTransId="{71A3A2C8-C232-4A0A-BEDA-B437C0599395}"/>
    <dgm:cxn modelId="{6EBF40E6-94E8-4A57-A212-7C9F18EB7236}" srcId="{7033B78F-53E9-4CE7-B39C-60DE310C177C}" destId="{878D24AF-3B22-4E2E-8451-1E5AA3FC731F}" srcOrd="1" destOrd="0" parTransId="{81D92B34-A132-46E7-8DB7-1A0E0F34BE6A}" sibTransId="{64224D2C-4563-4EAB-BBEF-7CF50A39553B}"/>
    <dgm:cxn modelId="{9CE7CB97-8220-4CC6-860B-F5BDC081BAD6}" type="presOf" srcId="{878D24AF-3B22-4E2E-8451-1E5AA3FC731F}" destId="{8270920B-07D8-49B9-A596-75A9EC5298CA}" srcOrd="0" destOrd="1" presId="urn:microsoft.com/office/officeart/2005/8/layout/vList5"/>
    <dgm:cxn modelId="{349BED00-03F1-4970-BADE-BF4C42E794A0}" type="presParOf" srcId="{FABF6272-6182-44C4-B932-5FDFBBAB4153}" destId="{CB043699-78A8-4185-992A-F549AF6346E0}" srcOrd="0" destOrd="0" presId="urn:microsoft.com/office/officeart/2005/8/layout/vList5"/>
    <dgm:cxn modelId="{634AA69E-C32C-4E26-95AA-E1F677420D90}" type="presParOf" srcId="{CB043699-78A8-4185-992A-F549AF6346E0}" destId="{B607D8A9-CDD3-4E17-8E01-B82C2960AA14}" srcOrd="0" destOrd="0" presId="urn:microsoft.com/office/officeart/2005/8/layout/vList5"/>
    <dgm:cxn modelId="{AD169FB2-8F02-4DC9-94BD-AEF94A9C91B8}" type="presParOf" srcId="{CB043699-78A8-4185-992A-F549AF6346E0}" destId="{8270920B-07D8-49B9-A596-75A9EC529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s-ES"/>
        </a:p>
      </dgm:t>
    </dgm:pt>
    <dgm:pt modelId="{4C8D1335-E800-4F71-B89A-48297FFCD7D1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Entrevista diagnóstica estructurada breve (</a:t>
          </a:r>
          <a:r>
            <a:rPr lang="es-ES" sz="1600" i="1" dirty="0" smtClean="0">
              <a:latin typeface="Arial" pitchFamily="34" charset="0"/>
              <a:cs typeface="Arial" pitchFamily="34" charset="0"/>
            </a:rPr>
            <a:t>International Mini </a:t>
          </a:r>
          <a:r>
            <a:rPr lang="es-ES" sz="1600" i="1" dirty="0" err="1" smtClean="0">
              <a:latin typeface="Arial" pitchFamily="34" charset="0"/>
              <a:cs typeface="Arial" pitchFamily="34" charset="0"/>
            </a:rPr>
            <a:t>Neuropsychiatric</a:t>
          </a:r>
          <a:r>
            <a:rPr lang="es-ES" sz="1600" i="1" dirty="0" smtClean="0">
              <a:latin typeface="Arial" pitchFamily="34" charset="0"/>
              <a:cs typeface="Arial" pitchFamily="34" charset="0"/>
            </a:rPr>
            <a:t> Interview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) (15-20´)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94F2177-83E7-49A8-8018-05DDE3B3BFC2}" type="parTrans" cxnId="{D2387897-10E6-4C09-A538-BF489CF244CC}">
      <dgm:prSet/>
      <dgm:spPr/>
      <dgm:t>
        <a:bodyPr/>
        <a:lstStyle/>
        <a:p>
          <a:endParaRPr lang="es-ES"/>
        </a:p>
      </dgm:t>
    </dgm:pt>
    <dgm:pt modelId="{C0DB39A5-AA0E-4EF8-9AF0-8939711CE9E2}" type="sibTrans" cxnId="{D2387897-10E6-4C09-A538-BF489CF244CC}">
      <dgm:prSet/>
      <dgm:spPr/>
      <dgm:t>
        <a:bodyPr/>
        <a:lstStyle/>
        <a:p>
          <a:endParaRPr lang="es-ES"/>
        </a:p>
      </dgm:t>
    </dgm:pt>
    <dgm:pt modelId="{7033B78F-53E9-4CE7-B39C-60DE310C177C}">
      <dgm:prSet phldrT="[Texto]" custT="1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sz="1800" b="1" u="none" dirty="0" smtClean="0">
              <a:solidFill>
                <a:schemeClr val="tx1"/>
              </a:solidFill>
              <a:latin typeface="+mn-lt"/>
            </a:rPr>
            <a:t>MINI </a:t>
          </a:r>
        </a:p>
        <a:p>
          <a:r>
            <a:rPr lang="es-ES" sz="1600" b="1" u="none" dirty="0" smtClean="0">
              <a:solidFill>
                <a:schemeClr val="tx1"/>
              </a:solidFill>
              <a:latin typeface="+mn-lt"/>
            </a:rPr>
            <a:t>(</a:t>
          </a:r>
          <a:r>
            <a:rPr lang="es-ES" sz="1600" b="1" u="none" dirty="0" err="1" smtClean="0">
              <a:solidFill>
                <a:schemeClr val="tx1"/>
              </a:solidFill>
              <a:latin typeface="+mn-lt"/>
            </a:rPr>
            <a:t>Sheehan</a:t>
          </a:r>
          <a:r>
            <a:rPr lang="es-ES" sz="1600" b="1" u="none" dirty="0" smtClean="0">
              <a:solidFill>
                <a:schemeClr val="tx1"/>
              </a:solidFill>
              <a:latin typeface="+mn-lt"/>
            </a:rPr>
            <a:t> et al, 1997, 1998)</a:t>
          </a:r>
          <a:endParaRPr lang="es-ES" sz="1600" b="1" u="none" dirty="0">
            <a:solidFill>
              <a:schemeClr val="tx1"/>
            </a:solidFill>
            <a:latin typeface="+mn-lt"/>
          </a:endParaRPr>
        </a:p>
      </dgm:t>
    </dgm:pt>
    <dgm:pt modelId="{71A3A2C8-C232-4A0A-BEDA-B437C0599395}" type="sibTrans" cxnId="{8ABB1725-4EB6-4071-A116-553A4784D5F1}">
      <dgm:prSet/>
      <dgm:spPr/>
      <dgm:t>
        <a:bodyPr/>
        <a:lstStyle/>
        <a:p>
          <a:endParaRPr lang="es-ES"/>
        </a:p>
      </dgm:t>
    </dgm:pt>
    <dgm:pt modelId="{33532117-E0F7-48BF-A2EF-778825CC01C5}" type="parTrans" cxnId="{8ABB1725-4EB6-4071-A116-553A4784D5F1}">
      <dgm:prSet/>
      <dgm:spPr/>
      <dgm:t>
        <a:bodyPr/>
        <a:lstStyle/>
        <a:p>
          <a:endParaRPr lang="es-ES"/>
        </a:p>
      </dgm:t>
    </dgm:pt>
    <dgm:pt modelId="{78046E30-4A2F-4451-A2EE-03CCDDF762EF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17 módulos/trastornos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180D1A45-CC55-4F16-8C64-F0D8984DEEBC}" type="parTrans" cxnId="{37C61C13-AEA4-41BF-B040-503E8E1D7E34}">
      <dgm:prSet/>
      <dgm:spPr/>
      <dgm:t>
        <a:bodyPr/>
        <a:lstStyle/>
        <a:p>
          <a:endParaRPr lang="es-ES"/>
        </a:p>
      </dgm:t>
    </dgm:pt>
    <dgm:pt modelId="{9C7DDF59-C0BD-466B-8960-ED1173BD531D}" type="sibTrans" cxnId="{37C61C13-AEA4-41BF-B040-503E8E1D7E34}">
      <dgm:prSet/>
      <dgm:spPr/>
      <dgm:t>
        <a:bodyPr/>
        <a:lstStyle/>
        <a:p>
          <a:endParaRPr lang="es-ES"/>
        </a:p>
      </dgm:t>
    </dgm:pt>
    <dgm:pt modelId="{7C3FD309-9F4D-4397-BFF8-2F87EC2C4BA9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130 ítems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2EC93C6A-6556-41BC-BFCA-605257A24398}" type="parTrans" cxnId="{85B84175-6AE8-4F75-BFFD-323149C756F7}">
      <dgm:prSet/>
      <dgm:spPr/>
      <dgm:t>
        <a:bodyPr/>
        <a:lstStyle/>
        <a:p>
          <a:endParaRPr lang="es-ES"/>
        </a:p>
      </dgm:t>
    </dgm:pt>
    <dgm:pt modelId="{5D5B4649-7FF6-42FC-9C32-705486284750}" type="sibTrans" cxnId="{85B84175-6AE8-4F75-BFFD-323149C756F7}">
      <dgm:prSet/>
      <dgm:spPr/>
      <dgm:t>
        <a:bodyPr/>
        <a:lstStyle/>
        <a:p>
          <a:endParaRPr lang="es-ES"/>
        </a:p>
      </dgm:t>
    </dgm:pt>
    <dgm:pt modelId="{347E826C-5FEE-4D87-89C1-3785BEAC45F6}">
      <dgm:prSet phldrT="[Texto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Adaptación española:  Ferrando et al., 1998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44E0EEB1-E787-4738-92D7-EFAD1C355E94}" type="parTrans" cxnId="{C8A7615A-CA9E-4D9A-9A08-CEA4962E86F4}">
      <dgm:prSet/>
      <dgm:spPr/>
      <dgm:t>
        <a:bodyPr/>
        <a:lstStyle/>
        <a:p>
          <a:endParaRPr lang="es-ES"/>
        </a:p>
      </dgm:t>
    </dgm:pt>
    <dgm:pt modelId="{A5156BA2-E08C-4144-B0EA-927F2C89861A}" type="sibTrans" cxnId="{C8A7615A-CA9E-4D9A-9A08-CEA4962E86F4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B043699-78A8-4185-992A-F549AF6346E0}" type="pres">
      <dgm:prSet presAssocID="{7033B78F-53E9-4CE7-B39C-60DE310C177C}" presName="linNode" presStyleCnt="0"/>
      <dgm:spPr/>
    </dgm:pt>
    <dgm:pt modelId="{B607D8A9-CDD3-4E17-8E01-B82C2960AA14}" type="pres">
      <dgm:prSet presAssocID="{7033B78F-53E9-4CE7-B39C-60DE310C177C}" presName="parentText" presStyleLbl="node1" presStyleIdx="0" presStyleCnt="1" custScaleX="107687" custLinFactNeighborX="1402" custLinFactNeighborY="33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70920B-07D8-49B9-A596-75A9EC5298CA}" type="pres">
      <dgm:prSet presAssocID="{7033B78F-53E9-4CE7-B39C-60DE310C177C}" presName="descendantText" presStyleLbl="alignAccFollowNode1" presStyleIdx="0" presStyleCnt="1" custScaleX="148951" custScaleY="1251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5D07E90-B097-4C95-B254-932EB056F35C}" type="presOf" srcId="{7C3FD309-9F4D-4397-BFF8-2F87EC2C4BA9}" destId="{8270920B-07D8-49B9-A596-75A9EC5298CA}" srcOrd="0" destOrd="2" presId="urn:microsoft.com/office/officeart/2005/8/layout/vList5"/>
    <dgm:cxn modelId="{A9677AC3-54C4-4979-A193-48755A21AB88}" type="presOf" srcId="{78046E30-4A2F-4451-A2EE-03CCDDF762EF}" destId="{8270920B-07D8-49B9-A596-75A9EC5298CA}" srcOrd="0" destOrd="1" presId="urn:microsoft.com/office/officeart/2005/8/layout/vList5"/>
    <dgm:cxn modelId="{85B84175-6AE8-4F75-BFFD-323149C756F7}" srcId="{7033B78F-53E9-4CE7-B39C-60DE310C177C}" destId="{7C3FD309-9F4D-4397-BFF8-2F87EC2C4BA9}" srcOrd="2" destOrd="0" parTransId="{2EC93C6A-6556-41BC-BFCA-605257A24398}" sibTransId="{5D5B4649-7FF6-42FC-9C32-705486284750}"/>
    <dgm:cxn modelId="{C8A7615A-CA9E-4D9A-9A08-CEA4962E86F4}" srcId="{7033B78F-53E9-4CE7-B39C-60DE310C177C}" destId="{347E826C-5FEE-4D87-89C1-3785BEAC45F6}" srcOrd="3" destOrd="0" parTransId="{44E0EEB1-E787-4738-92D7-EFAD1C355E94}" sibTransId="{A5156BA2-E08C-4144-B0EA-927F2C89861A}"/>
    <dgm:cxn modelId="{FD8A44FA-0D84-4EC5-BFA3-57C971CAD6BC}" type="presOf" srcId="{4C8D1335-E800-4F71-B89A-48297FFCD7D1}" destId="{8270920B-07D8-49B9-A596-75A9EC5298CA}" srcOrd="0" destOrd="0" presId="urn:microsoft.com/office/officeart/2005/8/layout/vList5"/>
    <dgm:cxn modelId="{39668E11-586F-4BDA-B4AB-7223EF413E5B}" type="presOf" srcId="{347E826C-5FEE-4D87-89C1-3785BEAC45F6}" destId="{8270920B-07D8-49B9-A596-75A9EC5298CA}" srcOrd="0" destOrd="3" presId="urn:microsoft.com/office/officeart/2005/8/layout/vList5"/>
    <dgm:cxn modelId="{218D326C-8443-43BD-8ECD-5BB80C228D69}" type="presOf" srcId="{7033B78F-53E9-4CE7-B39C-60DE310C177C}" destId="{B607D8A9-CDD3-4E17-8E01-B82C2960AA14}" srcOrd="0" destOrd="0" presId="urn:microsoft.com/office/officeart/2005/8/layout/vList5"/>
    <dgm:cxn modelId="{37C61C13-AEA4-41BF-B040-503E8E1D7E34}" srcId="{7033B78F-53E9-4CE7-B39C-60DE310C177C}" destId="{78046E30-4A2F-4451-A2EE-03CCDDF762EF}" srcOrd="1" destOrd="0" parTransId="{180D1A45-CC55-4F16-8C64-F0D8984DEEBC}" sibTransId="{9C7DDF59-C0BD-466B-8960-ED1173BD531D}"/>
    <dgm:cxn modelId="{D2387897-10E6-4C09-A538-BF489CF244CC}" srcId="{7033B78F-53E9-4CE7-B39C-60DE310C177C}" destId="{4C8D1335-E800-4F71-B89A-48297FFCD7D1}" srcOrd="0" destOrd="0" parTransId="{094F2177-83E7-49A8-8018-05DDE3B3BFC2}" sibTransId="{C0DB39A5-AA0E-4EF8-9AF0-8939711CE9E2}"/>
    <dgm:cxn modelId="{8ABB1725-4EB6-4071-A116-553A4784D5F1}" srcId="{F70FFAEB-E14D-4F85-B32F-AA9CD1D94022}" destId="{7033B78F-53E9-4CE7-B39C-60DE310C177C}" srcOrd="0" destOrd="0" parTransId="{33532117-E0F7-48BF-A2EF-778825CC01C5}" sibTransId="{71A3A2C8-C232-4A0A-BEDA-B437C0599395}"/>
    <dgm:cxn modelId="{D003F2C0-1456-46FB-8D7E-B69B82AF6474}" type="presOf" srcId="{F70FFAEB-E14D-4F85-B32F-AA9CD1D94022}" destId="{FABF6272-6182-44C4-B932-5FDFBBAB4153}" srcOrd="0" destOrd="0" presId="urn:microsoft.com/office/officeart/2005/8/layout/vList5"/>
    <dgm:cxn modelId="{687E2019-AF7E-4EDA-BFF0-CA6A5C1CE3B1}" type="presParOf" srcId="{FABF6272-6182-44C4-B932-5FDFBBAB4153}" destId="{CB043699-78A8-4185-992A-F549AF6346E0}" srcOrd="0" destOrd="0" presId="urn:microsoft.com/office/officeart/2005/8/layout/vList5"/>
    <dgm:cxn modelId="{2133CB1D-D75D-4A5A-812A-32ACD5EAE418}" type="presParOf" srcId="{CB043699-78A8-4185-992A-F549AF6346E0}" destId="{B607D8A9-CDD3-4E17-8E01-B82C2960AA14}" srcOrd="0" destOrd="0" presId="urn:microsoft.com/office/officeart/2005/8/layout/vList5"/>
    <dgm:cxn modelId="{2EEC227E-BB03-489F-B494-3ED1A619D8A7}" type="presParOf" srcId="{CB043699-78A8-4185-992A-F549AF6346E0}" destId="{8270920B-07D8-49B9-A596-75A9EC529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 lang="es-ES"/>
        </a:p>
      </dgm:t>
    </dgm:pt>
    <dgm:pt modelId="{4C8D1335-E800-4F71-B89A-48297FFCD7D1}">
      <dgm:prSet phldrT="[Texto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Consta de: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94F2177-83E7-49A8-8018-05DDE3B3BFC2}" type="parTrans" cxnId="{D2387897-10E6-4C09-A538-BF489CF244CC}">
      <dgm:prSet/>
      <dgm:spPr/>
      <dgm:t>
        <a:bodyPr/>
        <a:lstStyle/>
        <a:p>
          <a:endParaRPr lang="es-ES"/>
        </a:p>
      </dgm:t>
    </dgm:pt>
    <dgm:pt modelId="{C0DB39A5-AA0E-4EF8-9AF0-8939711CE9E2}" type="sibTrans" cxnId="{D2387897-10E6-4C09-A538-BF489CF244CC}">
      <dgm:prSet/>
      <dgm:spPr/>
      <dgm:t>
        <a:bodyPr/>
        <a:lstStyle/>
        <a:p>
          <a:endParaRPr lang="es-ES"/>
        </a:p>
      </dgm:t>
    </dgm:pt>
    <dgm:pt modelId="{7033B78F-53E9-4CE7-B39C-60DE310C177C}">
      <dgm:prSet phldrT="[Texto]" custT="1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sz="1800" b="1" u="none" dirty="0" smtClean="0">
              <a:solidFill>
                <a:schemeClr val="tx1"/>
              </a:solidFill>
              <a:latin typeface="+mn-lt"/>
            </a:rPr>
            <a:t>IPDE </a:t>
          </a:r>
        </a:p>
        <a:p>
          <a:r>
            <a:rPr lang="es-ES" sz="1600" b="1" u="none" dirty="0" smtClean="0">
              <a:solidFill>
                <a:schemeClr val="tx1"/>
              </a:solidFill>
              <a:latin typeface="+mn-lt"/>
            </a:rPr>
            <a:t>(</a:t>
          </a:r>
          <a:r>
            <a:rPr lang="es-ES" sz="1600" b="1" u="none" dirty="0" err="1" smtClean="0">
              <a:solidFill>
                <a:schemeClr val="tx1"/>
              </a:solidFill>
              <a:latin typeface="+mn-lt"/>
            </a:rPr>
            <a:t>Loranger</a:t>
          </a:r>
          <a:r>
            <a:rPr lang="es-ES" sz="1600" b="1" u="none" dirty="0" smtClean="0">
              <a:solidFill>
                <a:schemeClr val="tx1"/>
              </a:solidFill>
              <a:latin typeface="+mn-lt"/>
            </a:rPr>
            <a:t>, 1995)</a:t>
          </a:r>
          <a:endParaRPr lang="es-ES" sz="1600" b="1" u="none" dirty="0">
            <a:solidFill>
              <a:schemeClr val="tx1"/>
            </a:solidFill>
            <a:latin typeface="+mn-lt"/>
          </a:endParaRPr>
        </a:p>
      </dgm:t>
    </dgm:pt>
    <dgm:pt modelId="{71A3A2C8-C232-4A0A-BEDA-B437C0599395}" type="sibTrans" cxnId="{8ABB1725-4EB6-4071-A116-553A4784D5F1}">
      <dgm:prSet/>
      <dgm:spPr/>
      <dgm:t>
        <a:bodyPr/>
        <a:lstStyle/>
        <a:p>
          <a:endParaRPr lang="es-ES"/>
        </a:p>
      </dgm:t>
    </dgm:pt>
    <dgm:pt modelId="{33532117-E0F7-48BF-A2EF-778825CC01C5}" type="parTrans" cxnId="{8ABB1725-4EB6-4071-A116-553A4784D5F1}">
      <dgm:prSet/>
      <dgm:spPr/>
      <dgm:t>
        <a:bodyPr/>
        <a:lstStyle/>
        <a:p>
          <a:endParaRPr lang="es-ES"/>
        </a:p>
      </dgm:t>
    </dgm:pt>
    <dgm:pt modelId="{94E4B9B7-C7A0-4516-9ABE-594E816F9E1B}">
      <dgm:prSet phldrT="[Texto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2) Entrevista diagnóstica semiestructurada de 99 ítems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47431E87-88DA-46CE-8770-70383E610A81}" type="parTrans" cxnId="{84608416-0478-4E0A-A289-FAD48E557C55}">
      <dgm:prSet/>
      <dgm:spPr/>
      <dgm:t>
        <a:bodyPr/>
        <a:lstStyle/>
        <a:p>
          <a:endParaRPr lang="es-ES"/>
        </a:p>
      </dgm:t>
    </dgm:pt>
    <dgm:pt modelId="{FA69B7A9-6557-4F96-A9C4-16303B70DEE6}" type="sibTrans" cxnId="{84608416-0478-4E0A-A289-FAD48E557C55}">
      <dgm:prSet/>
      <dgm:spPr/>
      <dgm:t>
        <a:bodyPr/>
        <a:lstStyle/>
        <a:p>
          <a:endParaRPr lang="es-ES"/>
        </a:p>
      </dgm:t>
    </dgm:pt>
    <dgm:pt modelId="{78048B46-85B3-46AF-AF03-FA768BC74C5F}">
      <dgm:prSet phldrT="[Texto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1) Cuestionario de cribado de 77 ítems  SI/NO 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57E6E3B-AB19-4ED0-B1D7-D7D281CB7E35}" type="parTrans" cxnId="{73E8EBFD-9847-446C-8424-5BFEABD1E1E6}">
      <dgm:prSet/>
      <dgm:spPr/>
      <dgm:t>
        <a:bodyPr/>
        <a:lstStyle/>
        <a:p>
          <a:endParaRPr lang="es-ES"/>
        </a:p>
      </dgm:t>
    </dgm:pt>
    <dgm:pt modelId="{202C9FC6-9167-46CE-8D29-C172EC6C02C6}" type="sibTrans" cxnId="{73E8EBFD-9847-446C-8424-5BFEABD1E1E6}">
      <dgm:prSet/>
      <dgm:spPr/>
      <dgm:t>
        <a:bodyPr/>
        <a:lstStyle/>
        <a:p>
          <a:endParaRPr lang="es-ES"/>
        </a:p>
      </dgm:t>
    </dgm:pt>
    <dgm:pt modelId="{41032192-2D62-4B46-AA0F-1B70CCF61AC5}">
      <dgm:prSet phldrT="[Texto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Adaptación española:  López-Ibor et al., 1996.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2CD8E90-E6F1-41DD-A31D-956BC20B0B6E}" type="parTrans" cxnId="{DFB3CCB6-FDB5-4753-94EA-75409DA3F913}">
      <dgm:prSet/>
      <dgm:spPr/>
      <dgm:t>
        <a:bodyPr/>
        <a:lstStyle/>
        <a:p>
          <a:endParaRPr lang="es-ES"/>
        </a:p>
      </dgm:t>
    </dgm:pt>
    <dgm:pt modelId="{42BCC0A9-6BD8-47C8-B6C5-3582564B6AFA}" type="sibTrans" cxnId="{DFB3CCB6-FDB5-4753-94EA-75409DA3F913}">
      <dgm:prSet/>
      <dgm:spPr/>
      <dgm:t>
        <a:bodyPr/>
        <a:lstStyle/>
        <a:p>
          <a:endParaRPr lang="es-ES"/>
        </a:p>
      </dgm:t>
    </dgm:pt>
    <dgm:pt modelId="{43CFCE84-8C9D-41C3-8F75-D73303272FC3}">
      <dgm:prSet phldrT="[Texto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s-ES" sz="1600" i="0" dirty="0" smtClean="0">
              <a:latin typeface="Arial" pitchFamily="34" charset="0"/>
              <a:cs typeface="Arial" pitchFamily="34" charset="0"/>
            </a:rPr>
            <a:t>Medida de trastornos de personalidad</a:t>
          </a:r>
          <a:r>
            <a:rPr lang="es-ES" sz="1600" i="1" dirty="0" smtClean="0">
              <a:latin typeface="Arial" pitchFamily="34" charset="0"/>
              <a:cs typeface="Arial" pitchFamily="34" charset="0"/>
            </a:rPr>
            <a:t> (International </a:t>
          </a:r>
          <a:r>
            <a:rPr lang="es-ES" sz="1600" i="1" dirty="0" err="1" smtClean="0">
              <a:latin typeface="Arial" pitchFamily="34" charset="0"/>
              <a:cs typeface="Arial" pitchFamily="34" charset="0"/>
            </a:rPr>
            <a:t>Personality</a:t>
          </a:r>
          <a:r>
            <a:rPr lang="es-ES" sz="1600" i="1" dirty="0" smtClean="0">
              <a:latin typeface="Arial" pitchFamily="34" charset="0"/>
              <a:cs typeface="Arial" pitchFamily="34" charset="0"/>
            </a:rPr>
            <a:t> </a:t>
          </a:r>
          <a:r>
            <a:rPr lang="es-ES" sz="1600" i="1" dirty="0" err="1" smtClean="0">
              <a:latin typeface="Arial" pitchFamily="34" charset="0"/>
              <a:cs typeface="Arial" pitchFamily="34" charset="0"/>
            </a:rPr>
            <a:t>Disorders</a:t>
          </a:r>
          <a:r>
            <a:rPr lang="es-ES" sz="1600" i="1" dirty="0" smtClean="0">
              <a:latin typeface="Arial" pitchFamily="34" charset="0"/>
              <a:cs typeface="Arial" pitchFamily="34" charset="0"/>
            </a:rPr>
            <a:t> </a:t>
          </a:r>
          <a:r>
            <a:rPr lang="es-ES" sz="1600" i="1" dirty="0" err="1" smtClean="0">
              <a:latin typeface="Arial" pitchFamily="34" charset="0"/>
              <a:cs typeface="Arial" pitchFamily="34" charset="0"/>
            </a:rPr>
            <a:t>Examination</a:t>
          </a:r>
          <a:r>
            <a:rPr lang="es-ES" sz="1600" i="1" dirty="0" smtClean="0">
              <a:latin typeface="Arial" pitchFamily="34" charset="0"/>
              <a:cs typeface="Arial" pitchFamily="34" charset="0"/>
            </a:rPr>
            <a:t>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C1FFC22A-E707-43F1-82B4-882371CB7557}" type="parTrans" cxnId="{1F199890-3687-44C8-8763-EE3EE007DD96}">
      <dgm:prSet/>
      <dgm:spPr/>
      <dgm:t>
        <a:bodyPr/>
        <a:lstStyle/>
        <a:p>
          <a:endParaRPr lang="es-ES"/>
        </a:p>
      </dgm:t>
    </dgm:pt>
    <dgm:pt modelId="{33AEF634-42FD-4B9A-8B27-971D22EEDF75}" type="sibTrans" cxnId="{1F199890-3687-44C8-8763-EE3EE007DD96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B043699-78A8-4185-992A-F549AF6346E0}" type="pres">
      <dgm:prSet presAssocID="{7033B78F-53E9-4CE7-B39C-60DE310C177C}" presName="linNode" presStyleCnt="0"/>
      <dgm:spPr/>
    </dgm:pt>
    <dgm:pt modelId="{B607D8A9-CDD3-4E17-8E01-B82C2960AA14}" type="pres">
      <dgm:prSet presAssocID="{7033B78F-53E9-4CE7-B39C-60DE310C177C}" presName="parentText" presStyleLbl="node1" presStyleIdx="0" presStyleCnt="1" custScaleX="89191" custLinFactNeighborX="1402" custLinFactNeighborY="33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70920B-07D8-49B9-A596-75A9EC5298CA}" type="pres">
      <dgm:prSet presAssocID="{7033B78F-53E9-4CE7-B39C-60DE310C177C}" presName="descendantText" presStyleLbl="alignAccFollowNode1" presStyleIdx="0" presStyleCnt="1" custScaleX="133004" custScaleY="118907" custLinFactNeighborX="-1364" custLinFactNeighborY="21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382FB00-48CC-4AAB-8E65-E1F169E9ACCA}" type="presOf" srcId="{4C8D1335-E800-4F71-B89A-48297FFCD7D1}" destId="{8270920B-07D8-49B9-A596-75A9EC5298CA}" srcOrd="0" destOrd="1" presId="urn:microsoft.com/office/officeart/2005/8/layout/vList5"/>
    <dgm:cxn modelId="{DFB3CCB6-FDB5-4753-94EA-75409DA3F913}" srcId="{7033B78F-53E9-4CE7-B39C-60DE310C177C}" destId="{41032192-2D62-4B46-AA0F-1B70CCF61AC5}" srcOrd="4" destOrd="0" parTransId="{62CD8E90-E6F1-41DD-A31D-956BC20B0B6E}" sibTransId="{42BCC0A9-6BD8-47C8-B6C5-3582564B6AFA}"/>
    <dgm:cxn modelId="{9BD24AB3-7928-4EF4-974E-C286F040A44B}" type="presOf" srcId="{78048B46-85B3-46AF-AF03-FA768BC74C5F}" destId="{8270920B-07D8-49B9-A596-75A9EC5298CA}" srcOrd="0" destOrd="2" presId="urn:microsoft.com/office/officeart/2005/8/layout/vList5"/>
    <dgm:cxn modelId="{652A0D16-C32A-4722-ABE9-EA2EAAB030B4}" type="presOf" srcId="{41032192-2D62-4B46-AA0F-1B70CCF61AC5}" destId="{8270920B-07D8-49B9-A596-75A9EC5298CA}" srcOrd="0" destOrd="4" presId="urn:microsoft.com/office/officeart/2005/8/layout/vList5"/>
    <dgm:cxn modelId="{37177DD2-61C4-4BC1-8735-A5F4C8F0394B}" type="presOf" srcId="{94E4B9B7-C7A0-4516-9ABE-594E816F9E1B}" destId="{8270920B-07D8-49B9-A596-75A9EC5298CA}" srcOrd="0" destOrd="3" presId="urn:microsoft.com/office/officeart/2005/8/layout/vList5"/>
    <dgm:cxn modelId="{73E8EBFD-9847-446C-8424-5BFEABD1E1E6}" srcId="{7033B78F-53E9-4CE7-B39C-60DE310C177C}" destId="{78048B46-85B3-46AF-AF03-FA768BC74C5F}" srcOrd="2" destOrd="0" parTransId="{657E6E3B-AB19-4ED0-B1D7-D7D281CB7E35}" sibTransId="{202C9FC6-9167-46CE-8D29-C172EC6C02C6}"/>
    <dgm:cxn modelId="{D2387897-10E6-4C09-A538-BF489CF244CC}" srcId="{7033B78F-53E9-4CE7-B39C-60DE310C177C}" destId="{4C8D1335-E800-4F71-B89A-48297FFCD7D1}" srcOrd="1" destOrd="0" parTransId="{094F2177-83E7-49A8-8018-05DDE3B3BFC2}" sibTransId="{C0DB39A5-AA0E-4EF8-9AF0-8939711CE9E2}"/>
    <dgm:cxn modelId="{5AA5FA0C-796D-4313-A1B4-AF7312C9DCC4}" type="presOf" srcId="{F70FFAEB-E14D-4F85-B32F-AA9CD1D94022}" destId="{FABF6272-6182-44C4-B932-5FDFBBAB4153}" srcOrd="0" destOrd="0" presId="urn:microsoft.com/office/officeart/2005/8/layout/vList5"/>
    <dgm:cxn modelId="{1F199890-3687-44C8-8763-EE3EE007DD96}" srcId="{7033B78F-53E9-4CE7-B39C-60DE310C177C}" destId="{43CFCE84-8C9D-41C3-8F75-D73303272FC3}" srcOrd="0" destOrd="0" parTransId="{C1FFC22A-E707-43F1-82B4-882371CB7557}" sibTransId="{33AEF634-42FD-4B9A-8B27-971D22EEDF75}"/>
    <dgm:cxn modelId="{8ABB1725-4EB6-4071-A116-553A4784D5F1}" srcId="{F70FFAEB-E14D-4F85-B32F-AA9CD1D94022}" destId="{7033B78F-53E9-4CE7-B39C-60DE310C177C}" srcOrd="0" destOrd="0" parTransId="{33532117-E0F7-48BF-A2EF-778825CC01C5}" sibTransId="{71A3A2C8-C232-4A0A-BEDA-B437C0599395}"/>
    <dgm:cxn modelId="{8BB8546D-BA68-4364-A7F5-FE6F30F2A72A}" type="presOf" srcId="{43CFCE84-8C9D-41C3-8F75-D73303272FC3}" destId="{8270920B-07D8-49B9-A596-75A9EC5298CA}" srcOrd="0" destOrd="0" presId="urn:microsoft.com/office/officeart/2005/8/layout/vList5"/>
    <dgm:cxn modelId="{84608416-0478-4E0A-A289-FAD48E557C55}" srcId="{7033B78F-53E9-4CE7-B39C-60DE310C177C}" destId="{94E4B9B7-C7A0-4516-9ABE-594E816F9E1B}" srcOrd="3" destOrd="0" parTransId="{47431E87-88DA-46CE-8770-70383E610A81}" sibTransId="{FA69B7A9-6557-4F96-A9C4-16303B70DEE6}"/>
    <dgm:cxn modelId="{54214DE0-8D47-46D9-8D09-DFF942292E6D}" type="presOf" srcId="{7033B78F-53E9-4CE7-B39C-60DE310C177C}" destId="{B607D8A9-CDD3-4E17-8E01-B82C2960AA14}" srcOrd="0" destOrd="0" presId="urn:microsoft.com/office/officeart/2005/8/layout/vList5"/>
    <dgm:cxn modelId="{6002837D-F33D-4313-BF91-D4A6A5DAB32D}" type="presParOf" srcId="{FABF6272-6182-44C4-B932-5FDFBBAB4153}" destId="{CB043699-78A8-4185-992A-F549AF6346E0}" srcOrd="0" destOrd="0" presId="urn:microsoft.com/office/officeart/2005/8/layout/vList5"/>
    <dgm:cxn modelId="{C4E4D170-EA8F-406F-A0A6-862307C8CC54}" type="presParOf" srcId="{CB043699-78A8-4185-992A-F549AF6346E0}" destId="{B607D8A9-CDD3-4E17-8E01-B82C2960AA14}" srcOrd="0" destOrd="0" presId="urn:microsoft.com/office/officeart/2005/8/layout/vList5"/>
    <dgm:cxn modelId="{BAE91505-01B4-4B66-A8EC-74E25F1E1110}" type="presParOf" srcId="{CB043699-78A8-4185-992A-F549AF6346E0}" destId="{8270920B-07D8-49B9-A596-75A9EC529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9" qsCatId="simple" csTypeId="urn:microsoft.com/office/officeart/2005/8/colors/accent1_2#9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>
        <a:solidFill>
          <a:schemeClr val="tx2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latin typeface="+mn-lt"/>
            </a:rPr>
            <a:t>Hoja de datos personales</a:t>
          </a:r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700" dirty="0" smtClean="0"/>
            <a:t>Variables 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sociodemográficas</a:t>
          </a:r>
          <a:r>
            <a:rPr lang="es-ES" sz="1700" dirty="0" smtClean="0"/>
            <a:t>: sexo, edad, nivel educativo</a:t>
          </a:r>
          <a:endParaRPr lang="es-ES" sz="1700" dirty="0"/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76233" custLinFactNeighborX="1674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173606" custLinFactNeighborX="-710" custLinFactNeighborY="-28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5F593C7-600B-446C-A509-47E72BD335D1}" type="presOf" srcId="{8EA5A32F-31C5-481E-B45D-79795DF9E9E6}" destId="{1D56AE20-6F2A-4B53-AAF7-230E8E31A969}" srcOrd="0" destOrd="0" presId="urn:microsoft.com/office/officeart/2005/8/layout/vList5"/>
    <dgm:cxn modelId="{45BA479E-00EB-4FC0-9D3C-1981D1DD173C}" srcId="{8EA5A32F-31C5-481E-B45D-79795DF9E9E6}" destId="{76856CAB-0434-402E-A753-762CA0603171}" srcOrd="0" destOrd="0" parTransId="{07BF737C-A0CB-44A4-901E-7FA1C48B3473}" sibTransId="{37956C03-5447-4EE2-A58B-DC99F6E7FCB3}"/>
    <dgm:cxn modelId="{E50AF486-33DA-4BAF-A103-7F78FFA629E1}" type="presOf" srcId="{76856CAB-0434-402E-A753-762CA0603171}" destId="{617FB095-E7AF-4379-92C7-0EE01AEA34A4}" srcOrd="0" destOrd="0" presId="urn:microsoft.com/office/officeart/2005/8/layout/vList5"/>
    <dgm:cxn modelId="{011C5D5C-B8CE-4B9E-81FD-23FC690A05DC}" type="presOf" srcId="{F70FFAEB-E14D-4F85-B32F-AA9CD1D94022}" destId="{FABF6272-6182-44C4-B932-5FDFBBAB4153}" srcOrd="0" destOrd="0" presId="urn:microsoft.com/office/officeart/2005/8/layout/vList5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5F993AA9-5494-47ED-B56E-EEAF02ACCFFA}" type="presParOf" srcId="{FABF6272-6182-44C4-B932-5FDFBBAB4153}" destId="{1F1DBA5E-A80D-4011-A2C5-0066145D1832}" srcOrd="0" destOrd="0" presId="urn:microsoft.com/office/officeart/2005/8/layout/vList5"/>
    <dgm:cxn modelId="{84F50690-0DD7-4E39-96E4-51233EE5DE54}" type="presParOf" srcId="{1F1DBA5E-A80D-4011-A2C5-0066145D1832}" destId="{1D56AE20-6F2A-4B53-AAF7-230E8E31A969}" srcOrd="0" destOrd="0" presId="urn:microsoft.com/office/officeart/2005/8/layout/vList5"/>
    <dgm:cxn modelId="{602D99F4-40F9-4244-8E98-CC42CDF8B121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latin typeface="+mn-lt"/>
            </a:rPr>
            <a:t>Escala</a:t>
          </a:r>
          <a:r>
            <a:rPr lang="es-ES" sz="1800" b="1" baseline="0" dirty="0" smtClean="0">
              <a:solidFill>
                <a:schemeClr val="tx1"/>
              </a:solidFill>
              <a:latin typeface="+mn-lt"/>
            </a:rPr>
            <a:t> de sucesos vitales</a:t>
          </a:r>
          <a:endParaRPr lang="es-ES" sz="1800" b="1" dirty="0" smtClean="0">
            <a:solidFill>
              <a:schemeClr val="tx1"/>
            </a:solidFill>
            <a:latin typeface="+mn-lt"/>
          </a:endParaRPr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Listado 40 sucesos vitales estresantes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43F3C60A-8B11-443C-BF00-55383B8A1064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Ocurrencia y nivel de estrés (respuesta: de 1 a 4)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C0FABC87-7B9B-4EA2-9551-68871886C789}" type="parTrans" cxnId="{EA878A22-E386-409E-B90A-F8DA6F9CF8AC}">
      <dgm:prSet/>
      <dgm:spPr/>
      <dgm:t>
        <a:bodyPr/>
        <a:lstStyle/>
        <a:p>
          <a:endParaRPr lang="es-ES"/>
        </a:p>
      </dgm:t>
    </dgm:pt>
    <dgm:pt modelId="{5486FF76-6A82-48E8-A34D-72B830A70417}" type="sibTrans" cxnId="{EA878A22-E386-409E-B90A-F8DA6F9CF8AC}">
      <dgm:prSet/>
      <dgm:spPr/>
      <dgm:t>
        <a:bodyPr/>
        <a:lstStyle/>
        <a:p>
          <a:endParaRPr lang="es-ES"/>
        </a:p>
      </dgm:t>
    </dgm:pt>
    <dgm:pt modelId="{1764B7C2-29F0-4D4A-BB3C-E02FFF5F2220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Variable analizada: nivel de estrés percibido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ECE11067-1649-490A-932D-4BFB689E0638}" type="parTrans" cxnId="{7594AF51-F7E6-4C7C-BCC5-974AD76CA8AB}">
      <dgm:prSet/>
      <dgm:spPr/>
      <dgm:t>
        <a:bodyPr/>
        <a:lstStyle/>
        <a:p>
          <a:endParaRPr lang="es-ES"/>
        </a:p>
      </dgm:t>
    </dgm:pt>
    <dgm:pt modelId="{F385A94D-DCC9-4A22-B136-0E28BA4BA428}" type="sibTrans" cxnId="{7594AF51-F7E6-4C7C-BCC5-974AD76CA8AB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96156" custLinFactNeighborX="1549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139465" custScaleY="125000" custLinFactNeighborX="-155" custLinFactNeighborY="633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3DC316C-06F6-4C53-84B3-1CE3C0B908E8}" type="presOf" srcId="{43F3C60A-8B11-443C-BF00-55383B8A1064}" destId="{617FB095-E7AF-4379-92C7-0EE01AEA34A4}" srcOrd="0" destOrd="1" presId="urn:microsoft.com/office/officeart/2005/8/layout/vList5"/>
    <dgm:cxn modelId="{45BA479E-00EB-4FC0-9D3C-1981D1DD173C}" srcId="{8EA5A32F-31C5-481E-B45D-79795DF9E9E6}" destId="{76856CAB-0434-402E-A753-762CA0603171}" srcOrd="0" destOrd="0" parTransId="{07BF737C-A0CB-44A4-901E-7FA1C48B3473}" sibTransId="{37956C03-5447-4EE2-A58B-DC99F6E7FCB3}"/>
    <dgm:cxn modelId="{EA878A22-E386-409E-B90A-F8DA6F9CF8AC}" srcId="{8EA5A32F-31C5-481E-B45D-79795DF9E9E6}" destId="{43F3C60A-8B11-443C-BF00-55383B8A1064}" srcOrd="1" destOrd="0" parTransId="{C0FABC87-7B9B-4EA2-9551-68871886C789}" sibTransId="{5486FF76-6A82-48E8-A34D-72B830A70417}"/>
    <dgm:cxn modelId="{AEDE3F51-789A-44FF-85D9-2CC59AA9C025}" type="presOf" srcId="{8EA5A32F-31C5-481E-B45D-79795DF9E9E6}" destId="{1D56AE20-6F2A-4B53-AAF7-230E8E31A969}" srcOrd="0" destOrd="0" presId="urn:microsoft.com/office/officeart/2005/8/layout/vList5"/>
    <dgm:cxn modelId="{83E24540-2FB8-4AFF-B6C4-6322AD4FE8F9}" type="presOf" srcId="{F70FFAEB-E14D-4F85-B32F-AA9CD1D94022}" destId="{FABF6272-6182-44C4-B932-5FDFBBAB4153}" srcOrd="0" destOrd="0" presId="urn:microsoft.com/office/officeart/2005/8/layout/vList5"/>
    <dgm:cxn modelId="{EC700041-7589-492C-8E00-232F9B66FF56}" type="presOf" srcId="{76856CAB-0434-402E-A753-762CA0603171}" destId="{617FB095-E7AF-4379-92C7-0EE01AEA34A4}" srcOrd="0" destOrd="0" presId="urn:microsoft.com/office/officeart/2005/8/layout/vList5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A03026BF-3BB0-42A1-ACD5-640970225302}" type="presOf" srcId="{1764B7C2-29F0-4D4A-BB3C-E02FFF5F2220}" destId="{617FB095-E7AF-4379-92C7-0EE01AEA34A4}" srcOrd="0" destOrd="2" presId="urn:microsoft.com/office/officeart/2005/8/layout/vList5"/>
    <dgm:cxn modelId="{7594AF51-F7E6-4C7C-BCC5-974AD76CA8AB}" srcId="{8EA5A32F-31C5-481E-B45D-79795DF9E9E6}" destId="{1764B7C2-29F0-4D4A-BB3C-E02FFF5F2220}" srcOrd="2" destOrd="0" parTransId="{ECE11067-1649-490A-932D-4BFB689E0638}" sibTransId="{F385A94D-DCC9-4A22-B136-0E28BA4BA428}"/>
    <dgm:cxn modelId="{A8FF4AD5-B5AF-4E7A-9AD9-55AC916C8C87}" type="presParOf" srcId="{FABF6272-6182-44C4-B932-5FDFBBAB4153}" destId="{1F1DBA5E-A80D-4011-A2C5-0066145D1832}" srcOrd="0" destOrd="0" presId="urn:microsoft.com/office/officeart/2005/8/layout/vList5"/>
    <dgm:cxn modelId="{04DFF996-528D-4616-B4BB-2A1B2E3D6A82}" type="presParOf" srcId="{1F1DBA5E-A80D-4011-A2C5-0066145D1832}" destId="{1D56AE20-6F2A-4B53-AAF7-230E8E31A969}" srcOrd="0" destOrd="0" presId="urn:microsoft.com/office/officeart/2005/8/layout/vList5"/>
    <dgm:cxn modelId="{972195AF-63EA-45D6-B81E-3B887C3F72F8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70FFAEB-E14D-4F85-B32F-AA9CD1D94022}" type="doc">
      <dgm:prSet loTypeId="urn:microsoft.com/office/officeart/2005/8/layout/vList5" loCatId="list" qsTypeId="urn:microsoft.com/office/officeart/2005/8/quickstyle/simple1#11" qsCatId="simple" csTypeId="urn:microsoft.com/office/officeart/2005/8/colors/accent1_2#11" csCatId="accent1" phldr="1"/>
      <dgm:spPr/>
      <dgm:t>
        <a:bodyPr/>
        <a:lstStyle/>
        <a:p>
          <a:endParaRPr lang="es-ES"/>
        </a:p>
      </dgm:t>
    </dgm:pt>
    <dgm:pt modelId="{8EA5A32F-31C5-481E-B45D-79795DF9E9E6}">
      <dgm:prSet phldrT="[Texto]"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latin typeface="+mn-lt"/>
            </a:rPr>
            <a:t>Escala de Autoeficacia Generalizada</a:t>
          </a:r>
        </a:p>
        <a:p>
          <a:r>
            <a:rPr lang="es-ES" sz="1800" b="0" dirty="0" smtClean="0">
              <a:solidFill>
                <a:schemeClr val="tx1"/>
              </a:solidFill>
              <a:latin typeface="+mn-lt"/>
            </a:rPr>
            <a:t>(</a:t>
          </a:r>
          <a:r>
            <a:rPr lang="es-ES" sz="1800" b="0" dirty="0" err="1" smtClean="0">
              <a:solidFill>
                <a:schemeClr val="tx1"/>
              </a:solidFill>
              <a:latin typeface="+mn-lt"/>
            </a:rPr>
            <a:t>Baessler</a:t>
          </a:r>
          <a:r>
            <a:rPr lang="es-ES" sz="1800" b="0" dirty="0" smtClean="0">
              <a:solidFill>
                <a:schemeClr val="tx1"/>
              </a:solidFill>
              <a:latin typeface="+mn-lt"/>
            </a:rPr>
            <a:t> y </a:t>
          </a:r>
          <a:r>
            <a:rPr lang="es-ES" sz="1800" b="0" dirty="0" err="1" smtClean="0">
              <a:solidFill>
                <a:schemeClr val="tx1"/>
              </a:solidFill>
              <a:latin typeface="+mn-lt"/>
            </a:rPr>
            <a:t>Schwarzer</a:t>
          </a:r>
          <a:r>
            <a:rPr lang="es-ES" sz="1800" b="0" dirty="0" smtClean="0">
              <a:solidFill>
                <a:schemeClr val="tx1"/>
              </a:solidFill>
              <a:latin typeface="+mn-lt"/>
            </a:rPr>
            <a:t>, 1996)</a:t>
          </a:r>
        </a:p>
      </dgm:t>
    </dgm:pt>
    <dgm:pt modelId="{EBC3531A-BB76-4443-816D-928B0E3BA3F6}" type="sibTrans" cxnId="{C3676C59-F20E-4280-88B4-CE704A18DEE6}">
      <dgm:prSet/>
      <dgm:spPr/>
      <dgm:t>
        <a:bodyPr/>
        <a:lstStyle/>
        <a:p>
          <a:endParaRPr lang="es-ES"/>
        </a:p>
      </dgm:t>
    </dgm:pt>
    <dgm:pt modelId="{0670620A-CB45-4644-B995-97A32A83F2ED}" type="parTrans" cxnId="{C3676C59-F20E-4280-88B4-CE704A18DEE6}">
      <dgm:prSet/>
      <dgm:spPr/>
      <dgm:t>
        <a:bodyPr/>
        <a:lstStyle/>
        <a:p>
          <a:endParaRPr lang="es-ES"/>
        </a:p>
      </dgm:t>
    </dgm:pt>
    <dgm:pt modelId="{76856CAB-0434-402E-A753-762CA0603171}">
      <dgm:prSet phldrT="[Texto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37956C03-5447-4EE2-A58B-DC99F6E7FCB3}" type="sibTrans" cxnId="{45BA479E-00EB-4FC0-9D3C-1981D1DD173C}">
      <dgm:prSet/>
      <dgm:spPr/>
      <dgm:t>
        <a:bodyPr/>
        <a:lstStyle/>
        <a:p>
          <a:endParaRPr lang="es-ES"/>
        </a:p>
      </dgm:t>
    </dgm:pt>
    <dgm:pt modelId="{07BF737C-A0CB-44A4-901E-7FA1C48B3473}" type="parTrans" cxnId="{45BA479E-00EB-4FC0-9D3C-1981D1DD173C}">
      <dgm:prSet/>
      <dgm:spPr/>
      <dgm:t>
        <a:bodyPr/>
        <a:lstStyle/>
        <a:p>
          <a:endParaRPr lang="es-ES"/>
        </a:p>
      </dgm:t>
    </dgm:pt>
    <dgm:pt modelId="{8BAA698C-B884-4B88-B6A9-E4872B6B0B49}">
      <dgm:prSet custT="1"/>
      <dgm:spPr/>
      <dgm:t>
        <a:bodyPr/>
        <a:lstStyle/>
        <a:p>
          <a:r>
            <a:rPr lang="es-ES" sz="1600" dirty="0">
              <a:latin typeface="Arial" pitchFamily="34" charset="0"/>
              <a:cs typeface="Arial" pitchFamily="34" charset="0"/>
            </a:rPr>
            <a:t>10 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ítems (respuesta: de 1 a 5) 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C8B0978E-821D-4C9B-8A72-DCE32DB7F273}" type="parTrans" cxnId="{E2627E0F-F6D6-4CCB-8653-3D66DB5EC71B}">
      <dgm:prSet/>
      <dgm:spPr/>
      <dgm:t>
        <a:bodyPr/>
        <a:lstStyle/>
        <a:p>
          <a:endParaRPr lang="es-ES"/>
        </a:p>
      </dgm:t>
    </dgm:pt>
    <dgm:pt modelId="{06A92E0B-21CD-44E8-A105-6C07BC467F83}" type="sibTrans" cxnId="{E2627E0F-F6D6-4CCB-8653-3D66DB5EC71B}">
      <dgm:prSet/>
      <dgm:spPr/>
      <dgm:t>
        <a:bodyPr/>
        <a:lstStyle/>
        <a:p>
          <a:endParaRPr lang="es-ES"/>
        </a:p>
      </dgm:t>
    </dgm:pt>
    <dgm:pt modelId="{A56A8C09-1D9C-435A-BD6F-6E091FB56298}">
      <dgm:prSet custT="1"/>
      <dgm:spPr/>
      <dgm:t>
        <a:bodyPr/>
        <a:lstStyle/>
        <a:p>
          <a:r>
            <a:rPr lang="es-ES" sz="1600" dirty="0">
              <a:latin typeface="Arial" pitchFamily="34" charset="0"/>
              <a:cs typeface="Arial" pitchFamily="34" charset="0"/>
            </a:rPr>
            <a:t>Expectativa sobre la capacidad para afrontar adecuadamente cualquier situación problemática</a:t>
          </a:r>
        </a:p>
      </dgm:t>
    </dgm:pt>
    <dgm:pt modelId="{2923274E-B07E-49EB-86B0-BF4334EE5982}" type="parTrans" cxnId="{AC0E1961-9E1D-4965-A846-2593D8482226}">
      <dgm:prSet/>
      <dgm:spPr/>
      <dgm:t>
        <a:bodyPr/>
        <a:lstStyle/>
        <a:p>
          <a:endParaRPr lang="es-ES"/>
        </a:p>
      </dgm:t>
    </dgm:pt>
    <dgm:pt modelId="{20DA782A-C9B4-4E98-A435-CE9F3DFB6F45}" type="sibTrans" cxnId="{AC0E1961-9E1D-4965-A846-2593D8482226}">
      <dgm:prSet/>
      <dgm:spPr/>
      <dgm:t>
        <a:bodyPr/>
        <a:lstStyle/>
        <a:p>
          <a:endParaRPr lang="es-ES"/>
        </a:p>
      </dgm:t>
    </dgm:pt>
    <dgm:pt modelId="{70CB7F82-FB20-434C-AC85-0329AB226003}">
      <dgm:prSet custT="1"/>
      <dgm:spPr/>
      <dgm:t>
        <a:bodyPr/>
        <a:lstStyle/>
        <a:p>
          <a:r>
            <a:rPr lang="es-ES" sz="1600" dirty="0">
              <a:latin typeface="Arial" pitchFamily="34" charset="0"/>
              <a:cs typeface="Arial" pitchFamily="34" charset="0"/>
            </a:rPr>
            <a:t>Adecuadas propiedades 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psicométricas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78D53A8C-9D06-4B29-B3AF-30C63108BE31}" type="parTrans" cxnId="{1B4BBA53-719C-4570-824B-2E83D6F233CA}">
      <dgm:prSet/>
      <dgm:spPr/>
      <dgm:t>
        <a:bodyPr/>
        <a:lstStyle/>
        <a:p>
          <a:endParaRPr lang="es-ES"/>
        </a:p>
      </dgm:t>
    </dgm:pt>
    <dgm:pt modelId="{CF345A79-C379-49D0-AABA-17FA47567E03}" type="sibTrans" cxnId="{1B4BBA53-719C-4570-824B-2E83D6F233CA}">
      <dgm:prSet/>
      <dgm:spPr/>
      <dgm:t>
        <a:bodyPr/>
        <a:lstStyle/>
        <a:p>
          <a:endParaRPr lang="es-ES"/>
        </a:p>
      </dgm:t>
    </dgm:pt>
    <dgm:pt modelId="{DCFAA16B-6517-4477-A1B5-2E0DE199D0B2}">
      <dgm:prSet custT="1"/>
      <dgm:spPr/>
      <dgm:t>
        <a:bodyPr/>
        <a:lstStyle/>
        <a:p>
          <a:endParaRPr lang="es-ES" sz="1800" dirty="0"/>
        </a:p>
      </dgm:t>
    </dgm:pt>
    <dgm:pt modelId="{759EDE4D-A441-4524-AC37-0A916C622A33}" type="parTrans" cxnId="{CFE26E57-4FD1-4ABB-81BE-65506B5364FE}">
      <dgm:prSet/>
      <dgm:spPr/>
      <dgm:t>
        <a:bodyPr/>
        <a:lstStyle/>
        <a:p>
          <a:endParaRPr lang="es-ES"/>
        </a:p>
      </dgm:t>
    </dgm:pt>
    <dgm:pt modelId="{967B984D-9885-4381-A96B-30F68E74DA74}" type="sibTrans" cxnId="{CFE26E57-4FD1-4ABB-81BE-65506B5364FE}">
      <dgm:prSet/>
      <dgm:spPr/>
      <dgm:t>
        <a:bodyPr/>
        <a:lstStyle/>
        <a:p>
          <a:endParaRPr lang="es-ES"/>
        </a:p>
      </dgm:t>
    </dgm:pt>
    <dgm:pt modelId="{FABF6272-6182-44C4-B932-5FDFBBAB4153}" type="pres">
      <dgm:prSet presAssocID="{F70FFAEB-E14D-4F85-B32F-AA9CD1D940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1DBA5E-A80D-4011-A2C5-0066145D1832}" type="pres">
      <dgm:prSet presAssocID="{8EA5A32F-31C5-481E-B45D-79795DF9E9E6}" presName="linNode" presStyleCnt="0"/>
      <dgm:spPr/>
    </dgm:pt>
    <dgm:pt modelId="{1D56AE20-6F2A-4B53-AAF7-230E8E31A969}" type="pres">
      <dgm:prSet presAssocID="{8EA5A32F-31C5-481E-B45D-79795DF9E9E6}" presName="parentText" presStyleLbl="node1" presStyleIdx="0" presStyleCnt="1" custScaleX="175935" custScaleY="80998" custLinFactNeighborX="1674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7FB095-E7AF-4379-92C7-0EE01AEA34A4}" type="pres">
      <dgm:prSet presAssocID="{8EA5A32F-31C5-481E-B45D-79795DF9E9E6}" presName="descendantText" presStyleLbl="alignAccFollowNode1" presStyleIdx="0" presStyleCnt="1" custScaleX="173606" custLinFactNeighborX="-710" custLinFactNeighborY="-28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A587766-D49C-40E2-8F9E-65111F911D0C}" type="presOf" srcId="{76856CAB-0434-402E-A753-762CA0603171}" destId="{617FB095-E7AF-4379-92C7-0EE01AEA34A4}" srcOrd="0" destOrd="0" presId="urn:microsoft.com/office/officeart/2005/8/layout/vList5"/>
    <dgm:cxn modelId="{1B4BBA53-719C-4570-824B-2E83D6F233CA}" srcId="{8EA5A32F-31C5-481E-B45D-79795DF9E9E6}" destId="{70CB7F82-FB20-434C-AC85-0329AB226003}" srcOrd="3" destOrd="0" parTransId="{78D53A8C-9D06-4B29-B3AF-30C63108BE31}" sibTransId="{CF345A79-C379-49D0-AABA-17FA47567E03}"/>
    <dgm:cxn modelId="{8AC29067-4892-4BCD-84E9-4BA4E2F7B7BF}" type="presOf" srcId="{DCFAA16B-6517-4477-A1B5-2E0DE199D0B2}" destId="{617FB095-E7AF-4379-92C7-0EE01AEA34A4}" srcOrd="0" destOrd="4" presId="urn:microsoft.com/office/officeart/2005/8/layout/vList5"/>
    <dgm:cxn modelId="{45BA479E-00EB-4FC0-9D3C-1981D1DD173C}" srcId="{8EA5A32F-31C5-481E-B45D-79795DF9E9E6}" destId="{76856CAB-0434-402E-A753-762CA0603171}" srcOrd="0" destOrd="0" parTransId="{07BF737C-A0CB-44A4-901E-7FA1C48B3473}" sibTransId="{37956C03-5447-4EE2-A58B-DC99F6E7FCB3}"/>
    <dgm:cxn modelId="{E2627E0F-F6D6-4CCB-8653-3D66DB5EC71B}" srcId="{8EA5A32F-31C5-481E-B45D-79795DF9E9E6}" destId="{8BAA698C-B884-4B88-B6A9-E4872B6B0B49}" srcOrd="1" destOrd="0" parTransId="{C8B0978E-821D-4C9B-8A72-DCE32DB7F273}" sibTransId="{06A92E0B-21CD-44E8-A105-6C07BC467F83}"/>
    <dgm:cxn modelId="{C4F1D811-F51A-47EC-9A19-02933C4387E6}" type="presOf" srcId="{8BAA698C-B884-4B88-B6A9-E4872B6B0B49}" destId="{617FB095-E7AF-4379-92C7-0EE01AEA34A4}" srcOrd="0" destOrd="1" presId="urn:microsoft.com/office/officeart/2005/8/layout/vList5"/>
    <dgm:cxn modelId="{33C4C541-AF24-4E0A-B0A8-141B0E0CCAEB}" type="presOf" srcId="{F70FFAEB-E14D-4F85-B32F-AA9CD1D94022}" destId="{FABF6272-6182-44C4-B932-5FDFBBAB4153}" srcOrd="0" destOrd="0" presId="urn:microsoft.com/office/officeart/2005/8/layout/vList5"/>
    <dgm:cxn modelId="{45501CDF-296D-4A20-914E-0322A0A289D5}" type="presOf" srcId="{70CB7F82-FB20-434C-AC85-0329AB226003}" destId="{617FB095-E7AF-4379-92C7-0EE01AEA34A4}" srcOrd="0" destOrd="3" presId="urn:microsoft.com/office/officeart/2005/8/layout/vList5"/>
    <dgm:cxn modelId="{620F52EC-1422-4B2B-AB31-4DC2D6F03D4A}" type="presOf" srcId="{A56A8C09-1D9C-435A-BD6F-6E091FB56298}" destId="{617FB095-E7AF-4379-92C7-0EE01AEA34A4}" srcOrd="0" destOrd="2" presId="urn:microsoft.com/office/officeart/2005/8/layout/vList5"/>
    <dgm:cxn modelId="{CFE26E57-4FD1-4ABB-81BE-65506B5364FE}" srcId="{8EA5A32F-31C5-481E-B45D-79795DF9E9E6}" destId="{DCFAA16B-6517-4477-A1B5-2E0DE199D0B2}" srcOrd="4" destOrd="0" parTransId="{759EDE4D-A441-4524-AC37-0A916C622A33}" sibTransId="{967B984D-9885-4381-A96B-30F68E74DA74}"/>
    <dgm:cxn modelId="{C3676C59-F20E-4280-88B4-CE704A18DEE6}" srcId="{F70FFAEB-E14D-4F85-B32F-AA9CD1D94022}" destId="{8EA5A32F-31C5-481E-B45D-79795DF9E9E6}" srcOrd="0" destOrd="0" parTransId="{0670620A-CB45-4644-B995-97A32A83F2ED}" sibTransId="{EBC3531A-BB76-4443-816D-928B0E3BA3F6}"/>
    <dgm:cxn modelId="{AC0E1961-9E1D-4965-A846-2593D8482226}" srcId="{8EA5A32F-31C5-481E-B45D-79795DF9E9E6}" destId="{A56A8C09-1D9C-435A-BD6F-6E091FB56298}" srcOrd="2" destOrd="0" parTransId="{2923274E-B07E-49EB-86B0-BF4334EE5982}" sibTransId="{20DA782A-C9B4-4E98-A435-CE9F3DFB6F45}"/>
    <dgm:cxn modelId="{B2B01BEC-0EE7-4DA0-9D3E-6D6A05E6C2FF}" type="presOf" srcId="{8EA5A32F-31C5-481E-B45D-79795DF9E9E6}" destId="{1D56AE20-6F2A-4B53-AAF7-230E8E31A969}" srcOrd="0" destOrd="0" presId="urn:microsoft.com/office/officeart/2005/8/layout/vList5"/>
    <dgm:cxn modelId="{5C442FB2-1082-408F-A7C2-8C63DAD88B05}" type="presParOf" srcId="{FABF6272-6182-44C4-B932-5FDFBBAB4153}" destId="{1F1DBA5E-A80D-4011-A2C5-0066145D1832}" srcOrd="0" destOrd="0" presId="urn:microsoft.com/office/officeart/2005/8/layout/vList5"/>
    <dgm:cxn modelId="{7B45C4D5-7323-41BA-87EB-6AF4E8217770}" type="presParOf" srcId="{1F1DBA5E-A80D-4011-A2C5-0066145D1832}" destId="{1D56AE20-6F2A-4B53-AAF7-230E8E31A969}" srcOrd="0" destOrd="0" presId="urn:microsoft.com/office/officeart/2005/8/layout/vList5"/>
    <dgm:cxn modelId="{D67B5905-431D-493E-9768-8B0139F969D9}" type="presParOf" srcId="{1F1DBA5E-A80D-4011-A2C5-0066145D1832}" destId="{617FB095-E7AF-4379-92C7-0EE01AEA34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FB095-E7AF-4379-92C7-0EE01AEA34A4}">
      <dsp:nvSpPr>
        <dsp:cNvPr id="0" name=""/>
        <dsp:cNvSpPr/>
      </dsp:nvSpPr>
      <dsp:spPr>
        <a:xfrm rot="5400000">
          <a:off x="4334342" y="-2434310"/>
          <a:ext cx="1649684" cy="6518915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1) Tener entre 18 y 65 años</a:t>
          </a:r>
          <a:endParaRPr lang="es-ES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2) Firmar consentimiento informado</a:t>
          </a:r>
          <a:endParaRPr lang="es-ES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3) Nivel intelectual/educativo suficiente</a:t>
          </a:r>
          <a:endParaRPr lang="es-ES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4) Haber vivido situación estresante significativa</a:t>
          </a:r>
          <a:endParaRPr lang="es-ES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5) </a:t>
          </a:r>
          <a:r>
            <a:rPr lang="es-ES" sz="1600" b="1" kern="1200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Cumplir criterios DSM-IV-TR/CIE-10 para el TA</a:t>
          </a:r>
          <a:endParaRPr lang="es-ES" sz="1600" b="1" kern="1200" dirty="0">
            <a:solidFill>
              <a:schemeClr val="accent4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-5400000">
        <a:off x="1899727" y="80836"/>
        <a:ext cx="6438384" cy="1488622"/>
      </dsp:txXfrm>
    </dsp:sp>
    <dsp:sp modelId="{1D56AE20-6F2A-4B53-AAF7-230E8E31A969}">
      <dsp:nvSpPr>
        <dsp:cNvPr id="0" name=""/>
        <dsp:cNvSpPr/>
      </dsp:nvSpPr>
      <dsp:spPr>
        <a:xfrm>
          <a:off x="62867" y="772"/>
          <a:ext cx="1899399" cy="1648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</a:rPr>
            <a:t>Criterios de inclusión</a:t>
          </a:r>
          <a:endParaRPr lang="es-ES" sz="2400" kern="1200" dirty="0">
            <a:solidFill>
              <a:schemeClr val="tx1"/>
            </a:solidFill>
          </a:endParaRPr>
        </a:p>
      </dsp:txBody>
      <dsp:txXfrm>
        <a:off x="143349" y="81254"/>
        <a:ext cx="1738435" cy="14877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70920B-07D8-49B9-A596-75A9EC5298CA}">
      <dsp:nvSpPr>
        <dsp:cNvPr id="0" name=""/>
        <dsp:cNvSpPr/>
      </dsp:nvSpPr>
      <dsp:spPr>
        <a:xfrm rot="5400000">
          <a:off x="4378925" y="-2507148"/>
          <a:ext cx="1396511" cy="641081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1) Presencia de otra psicopatología</a:t>
          </a:r>
          <a:endParaRPr lang="es-ES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2) Tratamiento psicológico previo en los últimos dos años</a:t>
          </a:r>
          <a:endParaRPr lang="es-ES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3) Deterioro cognitivo y/o médico importante</a:t>
          </a:r>
        </a:p>
      </dsp:txBody>
      <dsp:txXfrm rot="-5400000">
        <a:off x="1871776" y="68173"/>
        <a:ext cx="6342638" cy="1260167"/>
      </dsp:txXfrm>
    </dsp:sp>
    <dsp:sp modelId="{B607D8A9-CDD3-4E17-8E01-B82C2960AA14}">
      <dsp:nvSpPr>
        <dsp:cNvPr id="0" name=""/>
        <dsp:cNvSpPr/>
      </dsp:nvSpPr>
      <dsp:spPr>
        <a:xfrm>
          <a:off x="0" y="0"/>
          <a:ext cx="1867065" cy="139515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</a:rPr>
            <a:t>Criterios de exclusión</a:t>
          </a:r>
          <a:endParaRPr lang="es-ES" sz="2400" kern="1200" dirty="0">
            <a:solidFill>
              <a:schemeClr val="tx1"/>
            </a:solidFill>
          </a:endParaRPr>
        </a:p>
      </dsp:txBody>
      <dsp:txXfrm>
        <a:off x="68106" y="68106"/>
        <a:ext cx="1730853" cy="12589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BEFD30A-38CC-492F-827A-4CFA2A008A0B}" type="datetimeFigureOut">
              <a:rPr lang="es-ES"/>
              <a:pPr/>
              <a:t>02/11/2015</a:t>
            </a:fld>
            <a:endParaRPr lang="es-E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541AD0F-F7E7-40B7-AEAB-E0546AD62BA5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2341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2C08F-8202-4105-9284-851E85271D95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C035-9637-4800-B14E-C9C5F5F1E02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17DF4-0F57-41B2-86BD-C5B5DF21ED39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86142-D4AF-471C-9FD0-27E975408D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1E690-4959-405B-BF60-85C658787AC7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50A1D-781F-40AE-A8AC-82502DC553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98FCE-5AD5-4C8F-97C0-181602C9415E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49475-4A9D-42B0-B8B4-C17DF55604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9A480-79C9-49A1-ACF8-7B241D7E93FF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C8415-2D32-4916-A470-4265168962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558A-522D-4187-B2E5-365B8AB20189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50C0-5C2B-44F2-A582-3857A8C7F9A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A0E31-FD55-49B1-B6F4-98D16A4B9924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8A709-3CD5-4884-884F-F32FA4176D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A87CC-CE11-421A-98FA-105A8C075A1E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3BAE7-BFFB-4F49-A95D-A5FED7973E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4A78B-5B12-4FAF-BC98-6308BD0ABA4A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22AA9-E236-4E69-9C37-416B371786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4BD8D-3202-4096-AE44-07713BCB8371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246E8-A68B-4ECC-9FFB-794E2259EE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2DD52-135D-4DEF-A6D6-1A9412707977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2974D-FD62-497B-8DB2-1FF83831C4F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Tm="13000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16CE5E-D521-42DF-BEAE-0310AAB85C9E}" type="datetimeFigureOut">
              <a:rPr lang="es-ES"/>
              <a:pPr>
                <a:defRPr/>
              </a:pPr>
              <a:t>02/11/2015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EF53EE-D32E-48BA-B3D2-76B58E57A2B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advTm="13000">
    <p:cut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2.jpeg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image" Target="../media/image2.jpeg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sz="2000" b="1" smtClean="0">
                <a:latin typeface="Arial" charset="0"/>
              </a:rPr>
              <a:t>ESTRÉS PERCIBIDO, AUTOEFICACIA Y AFRONTAMIENTO COMO PREDICTORES DE LA SALUD MENTAL</a:t>
            </a:r>
            <a:br>
              <a:rPr lang="es-ES" sz="2000" b="1" smtClean="0">
                <a:latin typeface="Arial" charset="0"/>
              </a:rPr>
            </a:br>
            <a:r>
              <a:rPr lang="es-ES" sz="2000" b="1" smtClean="0">
                <a:latin typeface="Arial" charset="0"/>
              </a:rPr>
              <a:t> EN PERSONAS SOMETIDAS A ESTRÉS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sz="2000" b="1" smtClean="0">
                <a:solidFill>
                  <a:schemeClr val="tx1"/>
                </a:solidFill>
                <a:latin typeface="Arial" charset="0"/>
              </a:rPr>
              <a:t>Beatriz Vallejo-Sánchez* y Ana M. Pérez-García** </a:t>
            </a:r>
          </a:p>
          <a:p>
            <a:pPr eaLnBrk="1" hangingPunct="1">
              <a:lnSpc>
                <a:spcPct val="80000"/>
              </a:lnSpc>
            </a:pPr>
            <a:endParaRPr lang="es-ES" sz="2000" b="1" smtClean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s-ES" sz="2000" smtClean="0">
                <a:solidFill>
                  <a:schemeClr val="tx1"/>
                </a:solidFill>
                <a:latin typeface="Arial" charset="0"/>
              </a:rPr>
              <a:t>*Hospital Santa Bárbara, Puertollano, Ciudad Real</a:t>
            </a:r>
          </a:p>
          <a:p>
            <a:pPr eaLnBrk="1" hangingPunct="1">
              <a:lnSpc>
                <a:spcPct val="80000"/>
              </a:lnSpc>
            </a:pPr>
            <a:r>
              <a:rPr lang="es-ES" sz="2000" smtClean="0">
                <a:solidFill>
                  <a:schemeClr val="tx1"/>
                </a:solidFill>
                <a:latin typeface="Arial" charset="0"/>
              </a:rPr>
              <a:t>**Facultad de Psicología, UNED, Madrid) </a:t>
            </a:r>
          </a:p>
          <a:p>
            <a:pPr eaLnBrk="1" hangingPunct="1">
              <a:lnSpc>
                <a:spcPct val="80000"/>
              </a:lnSpc>
            </a:pPr>
            <a:endParaRPr lang="es-ES" sz="20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 advTm="13000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755576" y="2204864"/>
            <a:ext cx="7777163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200" dirty="0"/>
              <a:t>El TA es considerado un Trastorno Mental Común, que debido a su relevancia debería recibir un tratamiento psicológico adecuado (en ocasiones también farmacológico), aunque probablemente no desde servicios especializados de salud mental, sino en Atención Primaria.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8975" y="2314575"/>
            <a:ext cx="84550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Flecha curvada hacia abajo"/>
          <p:cNvSpPr/>
          <p:nvPr/>
        </p:nvSpPr>
        <p:spPr>
          <a:xfrm>
            <a:off x="1116013" y="2781300"/>
            <a:ext cx="7056437" cy="792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curvada hacia la derecha"/>
          <p:cNvSpPr>
            <a:spLocks noChangeArrowheads="1"/>
          </p:cNvSpPr>
          <p:nvPr/>
        </p:nvSpPr>
        <p:spPr bwMode="auto">
          <a:xfrm rot="-7252144">
            <a:off x="6961188" y="5289550"/>
            <a:ext cx="479425" cy="1368425"/>
          </a:xfrm>
          <a:prstGeom prst="curvedRightArrow">
            <a:avLst>
              <a:gd name="adj1" fmla="val 38097"/>
              <a:gd name="adj2" fmla="val 74278"/>
              <a:gd name="adj3" fmla="val 25000"/>
            </a:avLst>
          </a:prstGeom>
          <a:solidFill>
            <a:schemeClr val="accent1"/>
          </a:solidFill>
          <a:ln w="19050" algn="ctr">
            <a:solidFill>
              <a:srgbClr val="525977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6" name="5 Flecha curvada hacia abajo"/>
          <p:cNvSpPr/>
          <p:nvPr/>
        </p:nvSpPr>
        <p:spPr>
          <a:xfrm>
            <a:off x="2987675" y="3068638"/>
            <a:ext cx="4679950" cy="431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Flecha curvada hacia abajo"/>
          <p:cNvSpPr/>
          <p:nvPr/>
        </p:nvSpPr>
        <p:spPr>
          <a:xfrm>
            <a:off x="4572000" y="3213100"/>
            <a:ext cx="2663825" cy="2873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Flecha curvada hacia abajo"/>
          <p:cNvSpPr/>
          <p:nvPr/>
        </p:nvSpPr>
        <p:spPr>
          <a:xfrm>
            <a:off x="6156325" y="3375025"/>
            <a:ext cx="936625" cy="198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47114" name="11 CuadroTexto"/>
          <p:cNvSpPr txBox="1">
            <a:spLocks noChangeArrowheads="1"/>
          </p:cNvSpPr>
          <p:nvPr/>
        </p:nvSpPr>
        <p:spPr bwMode="auto">
          <a:xfrm>
            <a:off x="5651500" y="5868988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Gill Sans MT" pitchFamily="34" charset="0"/>
              </a:rPr>
              <a:t>Grupo</a:t>
            </a:r>
          </a:p>
        </p:txBody>
      </p:sp>
      <p:sp>
        <p:nvSpPr>
          <p:cNvPr id="47116" name="CuadroTexto 4"/>
          <p:cNvSpPr txBox="1">
            <a:spLocks noChangeArrowheads="1"/>
          </p:cNvSpPr>
          <p:nvPr/>
        </p:nvSpPr>
        <p:spPr bwMode="auto">
          <a:xfrm>
            <a:off x="2268538" y="1341438"/>
            <a:ext cx="64785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/>
              <a:t>Comparar dos grupos (clínico, de pacientes con TA, y control) en diferentes </a:t>
            </a:r>
            <a:r>
              <a:rPr lang="es-ES" sz="2000" dirty="0">
                <a:solidFill>
                  <a:schemeClr val="tx2"/>
                </a:solidFill>
              </a:rPr>
              <a:t>variables</a:t>
            </a:r>
            <a:r>
              <a:rPr lang="es-ES" sz="2000" dirty="0"/>
              <a:t> y ver cual de ellas predice la </a:t>
            </a:r>
            <a:r>
              <a:rPr lang="es-ES" sz="2000" dirty="0">
                <a:solidFill>
                  <a:srgbClr val="A42023"/>
                </a:solidFill>
              </a:rPr>
              <a:t>sintomatología </a:t>
            </a:r>
            <a:r>
              <a:rPr lang="es-ES" sz="2000" dirty="0"/>
              <a:t>: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250825" y="1341438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2400" b="1"/>
              <a:t>OBJETIVOS</a:t>
            </a:r>
          </a:p>
        </p:txBody>
      </p:sp>
    </p:spTree>
    <p:custDataLst>
      <p:tags r:id="rId1"/>
    </p:custDataLst>
  </p:cSld>
  <p:clrMapOvr>
    <a:masterClrMapping/>
  </p:clrMapOvr>
  <p:transition advTm="13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4" grpId="1" animBg="1"/>
      <p:bldP spid="6" grpId="0" animBg="1"/>
      <p:bldP spid="8" grpId="0" animBg="1"/>
      <p:bldP spid="9" grpId="0" animBg="1"/>
      <p:bldP spid="471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1 Título"/>
          <p:cNvSpPr>
            <a:spLocks/>
          </p:cNvSpPr>
          <p:nvPr/>
        </p:nvSpPr>
        <p:spPr bwMode="auto">
          <a:xfrm>
            <a:off x="762000" y="188913"/>
            <a:ext cx="76962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altLang="es-ES" sz="3600" b="1">
                <a:latin typeface="Calibri" charset="0"/>
              </a:rPr>
              <a:t>PARTICIPANTES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3132138" y="1196975"/>
            <a:ext cx="5688012" cy="563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1516" name="1 Título"/>
          <p:cNvSpPr>
            <a:spLocks/>
          </p:cNvSpPr>
          <p:nvPr/>
        </p:nvSpPr>
        <p:spPr bwMode="auto">
          <a:xfrm>
            <a:off x="323850" y="1268413"/>
            <a:ext cx="28082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altLang="es-ES" sz="2400" b="1"/>
              <a:t>PARTICIPANTES</a:t>
            </a:r>
          </a:p>
        </p:txBody>
      </p:sp>
      <p:sp>
        <p:nvSpPr>
          <p:cNvPr id="2" name="6 CuadroTexto"/>
          <p:cNvSpPr txBox="1">
            <a:spLocks noChangeArrowheads="1"/>
          </p:cNvSpPr>
          <p:nvPr/>
        </p:nvSpPr>
        <p:spPr bwMode="auto">
          <a:xfrm>
            <a:off x="3296308" y="1216433"/>
            <a:ext cx="5442647" cy="53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/>
              <a:t>Personas sometidas a estrés significativo</a:t>
            </a:r>
          </a:p>
        </p:txBody>
      </p:sp>
      <p:grpSp>
        <p:nvGrpSpPr>
          <p:cNvPr id="21520" name="14 Grupo"/>
          <p:cNvGrpSpPr>
            <a:grpSpLocks/>
          </p:cNvGrpSpPr>
          <p:nvPr/>
        </p:nvGrpSpPr>
        <p:grpSpPr bwMode="auto">
          <a:xfrm>
            <a:off x="798513" y="1963738"/>
            <a:ext cx="3294062" cy="1408112"/>
            <a:chOff x="1671598" y="3104569"/>
            <a:chExt cx="2340864" cy="2015504"/>
          </a:xfrm>
        </p:grpSpPr>
        <p:sp>
          <p:nvSpPr>
            <p:cNvPr id="9" name="8 Elipse"/>
            <p:cNvSpPr/>
            <p:nvPr/>
          </p:nvSpPr>
          <p:spPr>
            <a:xfrm>
              <a:off x="1691680" y="3140968"/>
              <a:ext cx="2304256" cy="1944216"/>
            </a:xfrm>
            <a:prstGeom prst="ellipse">
              <a:avLst/>
            </a:prstGeom>
            <a:solidFill>
              <a:srgbClr val="FFCC66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/>
            </a:p>
          </p:txBody>
        </p:sp>
        <p:sp>
          <p:nvSpPr>
            <p:cNvPr id="21524" name="10 CuadroTexto"/>
            <p:cNvSpPr txBox="1">
              <a:spLocks noChangeArrowheads="1"/>
            </p:cNvSpPr>
            <p:nvPr/>
          </p:nvSpPr>
          <p:spPr bwMode="auto">
            <a:xfrm>
              <a:off x="1903825" y="3318128"/>
              <a:ext cx="1944287" cy="158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" altLang="es-ES" b="1" dirty="0"/>
                <a:t>GRUPO CLÍNICO</a:t>
              </a:r>
            </a:p>
            <a:p>
              <a:pPr algn="ctr">
                <a:spcAft>
                  <a:spcPct val="35000"/>
                </a:spcAft>
              </a:pPr>
              <a:r>
                <a:rPr lang="es-ES" altLang="es-ES" dirty="0"/>
                <a:t>Diagnosticadas de TA</a:t>
              </a:r>
            </a:p>
            <a:p>
              <a:pPr algn="ctr">
                <a:spcAft>
                  <a:spcPct val="35000"/>
                </a:spcAft>
              </a:pPr>
              <a:r>
                <a:rPr lang="es-ES" altLang="es-ES" dirty="0"/>
                <a:t>N=80</a:t>
              </a:r>
            </a:p>
          </p:txBody>
        </p:sp>
      </p:grpSp>
      <p:graphicFrame>
        <p:nvGraphicFramePr>
          <p:cNvPr id="16" name="13 Diagrama"/>
          <p:cNvGraphicFramePr/>
          <p:nvPr/>
        </p:nvGraphicFramePr>
        <p:xfrm>
          <a:off x="257870" y="3437177"/>
          <a:ext cx="8418970" cy="1650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11 Diagrama"/>
          <p:cNvGraphicFramePr/>
          <p:nvPr/>
        </p:nvGraphicFramePr>
        <p:xfrm>
          <a:off x="323528" y="5130625"/>
          <a:ext cx="8282587" cy="1396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Título"/>
          <p:cNvSpPr>
            <a:spLocks/>
          </p:cNvSpPr>
          <p:nvPr/>
        </p:nvSpPr>
        <p:spPr bwMode="auto">
          <a:xfrm>
            <a:off x="762000" y="188913"/>
            <a:ext cx="76962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altLang="es-ES" sz="3600" b="1">
                <a:latin typeface="Calibri" charset="0"/>
              </a:rPr>
              <a:t>PARTICIPANTES</a:t>
            </a:r>
          </a:p>
        </p:txBody>
      </p:sp>
      <p:grpSp>
        <p:nvGrpSpPr>
          <p:cNvPr id="30723" name="13 Grupo"/>
          <p:cNvGrpSpPr>
            <a:grpSpLocks/>
          </p:cNvGrpSpPr>
          <p:nvPr/>
        </p:nvGrpSpPr>
        <p:grpSpPr bwMode="auto">
          <a:xfrm>
            <a:off x="4911725" y="1817688"/>
            <a:ext cx="2613025" cy="1401762"/>
            <a:chOff x="4771944" y="3173402"/>
            <a:chExt cx="2409338" cy="2092172"/>
          </a:xfrm>
        </p:grpSpPr>
        <p:sp>
          <p:nvSpPr>
            <p:cNvPr id="10" name="9 Elipse"/>
            <p:cNvSpPr/>
            <p:nvPr/>
          </p:nvSpPr>
          <p:spPr>
            <a:xfrm>
              <a:off x="4788024" y="3212976"/>
              <a:ext cx="2376264" cy="2016224"/>
            </a:xfrm>
            <a:prstGeom prst="ellips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/>
            </a:p>
          </p:txBody>
        </p:sp>
        <p:sp>
          <p:nvSpPr>
            <p:cNvPr id="30727" name="11 CuadroTexto"/>
            <p:cNvSpPr txBox="1">
              <a:spLocks noChangeArrowheads="1"/>
            </p:cNvSpPr>
            <p:nvPr/>
          </p:nvSpPr>
          <p:spPr bwMode="auto">
            <a:xfrm>
              <a:off x="4936693" y="3516239"/>
              <a:ext cx="2088675" cy="1656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" altLang="es-ES" b="1"/>
                <a:t>GRUPO CONTROL</a:t>
              </a:r>
            </a:p>
            <a:p>
              <a:pPr algn="ctr">
                <a:spcAft>
                  <a:spcPct val="35000"/>
                </a:spcAft>
              </a:pPr>
              <a:r>
                <a:rPr lang="es-ES" altLang="es-ES"/>
                <a:t>Sin psicopatología</a:t>
              </a:r>
            </a:p>
            <a:p>
              <a:pPr algn="ctr">
                <a:spcAft>
                  <a:spcPct val="35000"/>
                </a:spcAft>
              </a:pPr>
              <a:r>
                <a:rPr lang="es-ES" altLang="es-ES"/>
                <a:t>N=80</a:t>
              </a:r>
            </a:p>
          </p:txBody>
        </p:sp>
      </p:grpSp>
      <p:graphicFrame>
        <p:nvGraphicFramePr>
          <p:cNvPr id="16" name="13 Diagrama"/>
          <p:cNvGraphicFramePr/>
          <p:nvPr/>
        </p:nvGraphicFramePr>
        <p:xfrm>
          <a:off x="251520" y="3292367"/>
          <a:ext cx="8418970" cy="1579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11 Diagrama"/>
          <p:cNvGraphicFramePr/>
          <p:nvPr/>
        </p:nvGraphicFramePr>
        <p:xfrm>
          <a:off x="323528" y="5092734"/>
          <a:ext cx="8282587" cy="1434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3132138" y="1196975"/>
            <a:ext cx="5688012" cy="563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30731" name="1 Título"/>
          <p:cNvSpPr>
            <a:spLocks/>
          </p:cNvSpPr>
          <p:nvPr/>
        </p:nvSpPr>
        <p:spPr bwMode="auto">
          <a:xfrm>
            <a:off x="323850" y="1268413"/>
            <a:ext cx="28797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altLang="es-ES" sz="2400" b="1"/>
              <a:t>PARTICIPANTES</a:t>
            </a:r>
          </a:p>
        </p:txBody>
      </p:sp>
      <p:sp>
        <p:nvSpPr>
          <p:cNvPr id="2" name="6 CuadroTexto"/>
          <p:cNvSpPr txBox="1">
            <a:spLocks noChangeArrowheads="1"/>
          </p:cNvSpPr>
          <p:nvPr/>
        </p:nvSpPr>
        <p:spPr bwMode="auto">
          <a:xfrm>
            <a:off x="3296308" y="1216433"/>
            <a:ext cx="5442647" cy="53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/>
              <a:t>Personas sometidas a estrés significativo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/>
          </p:cNvSpPr>
          <p:nvPr/>
        </p:nvSpPr>
        <p:spPr bwMode="auto">
          <a:xfrm>
            <a:off x="1835150" y="1341438"/>
            <a:ext cx="5761038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sz="2400" b="1"/>
              <a:t>INSTRUMENTOS</a:t>
            </a:r>
          </a:p>
        </p:txBody>
      </p:sp>
      <p:graphicFrame>
        <p:nvGraphicFramePr>
          <p:cNvPr id="6" name="5 Diagrama"/>
          <p:cNvGraphicFramePr/>
          <p:nvPr/>
        </p:nvGraphicFramePr>
        <p:xfrm>
          <a:off x="399282" y="3068960"/>
          <a:ext cx="8208912" cy="1445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399282" y="4756693"/>
          <a:ext cx="8280920" cy="1629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7 Diagrama"/>
          <p:cNvGraphicFramePr/>
          <p:nvPr/>
        </p:nvGraphicFramePr>
        <p:xfrm>
          <a:off x="546534" y="1726431"/>
          <a:ext cx="7704856" cy="883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9" name="8 Rectángulo redondeado"/>
          <p:cNvSpPr/>
          <p:nvPr/>
        </p:nvSpPr>
        <p:spPr>
          <a:xfrm>
            <a:off x="3228801" y="2592143"/>
            <a:ext cx="2448272" cy="339027"/>
          </a:xfrm>
          <a:prstGeom prst="roundRect">
            <a:avLst/>
          </a:prstGeom>
          <a:solidFill>
            <a:srgbClr val="FF66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DIAGNÓSTICO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>
          <a:xfrm>
            <a:off x="2511004" y="1369204"/>
            <a:ext cx="3850332" cy="360040"/>
          </a:xfrm>
          <a:prstGeom prst="roundRect">
            <a:avLst/>
          </a:prstGeom>
          <a:solidFill>
            <a:srgbClr val="FF66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VARIABLES PSICOSOCIALES</a:t>
            </a:r>
          </a:p>
        </p:txBody>
      </p:sp>
      <p:graphicFrame>
        <p:nvGraphicFramePr>
          <p:cNvPr id="5" name="4 Diagrama"/>
          <p:cNvGraphicFramePr/>
          <p:nvPr/>
        </p:nvGraphicFramePr>
        <p:xfrm>
          <a:off x="475606" y="2016919"/>
          <a:ext cx="820891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7 Diagrama"/>
          <p:cNvGraphicFramePr/>
          <p:nvPr/>
        </p:nvGraphicFramePr>
        <p:xfrm>
          <a:off x="473578" y="3000772"/>
          <a:ext cx="8282585" cy="1512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9 Diagrama"/>
          <p:cNvGraphicFramePr/>
          <p:nvPr/>
        </p:nvGraphicFramePr>
        <p:xfrm>
          <a:off x="544945" y="4466010"/>
          <a:ext cx="82648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252439" y="1508795"/>
            <a:ext cx="5002460" cy="360040"/>
          </a:xfrm>
          <a:prstGeom prst="roundRect">
            <a:avLst/>
          </a:prstGeom>
          <a:solidFill>
            <a:srgbClr val="FF66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SINTOMATOLOGÍA</a:t>
            </a:r>
          </a:p>
        </p:txBody>
      </p:sp>
      <p:graphicFrame>
        <p:nvGraphicFramePr>
          <p:cNvPr id="9" name="8 Diagrama"/>
          <p:cNvGraphicFramePr/>
          <p:nvPr/>
        </p:nvGraphicFramePr>
        <p:xfrm>
          <a:off x="596256" y="2348880"/>
          <a:ext cx="7848872" cy="1464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9 Diagrama"/>
          <p:cNvGraphicFramePr/>
          <p:nvPr/>
        </p:nvGraphicFramePr>
        <p:xfrm>
          <a:off x="524174" y="4101083"/>
          <a:ext cx="7920880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91" name="Group 47"/>
          <p:cNvGraphicFramePr>
            <a:graphicFrameLocks noGrp="1"/>
          </p:cNvGraphicFramePr>
          <p:nvPr/>
        </p:nvGraphicFramePr>
        <p:xfrm>
          <a:off x="684213" y="2924175"/>
          <a:ext cx="8027987" cy="2286016"/>
        </p:xfrm>
        <a:graphic>
          <a:graphicData uri="http://schemas.openxmlformats.org/drawingml/2006/table">
            <a:tbl>
              <a:tblPr/>
              <a:tblGrid>
                <a:gridCol w="2244725"/>
                <a:gridCol w="817562"/>
                <a:gridCol w="1836738"/>
                <a:gridCol w="747712"/>
                <a:gridCol w="1633538"/>
                <a:gridCol w="747712"/>
              </a:tblGrid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Afrontamiento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Escala de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Autoeficacia y Estrés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Escalas Síntomas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Compromiso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Autoeficacia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Ansiedad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Falta de compromiso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0,70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Estrés percibido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0,75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Depresión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Humor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780" name="10 CuadroTexto"/>
          <p:cNvSpPr txBox="1">
            <a:spLocks noChangeArrowheads="1"/>
          </p:cNvSpPr>
          <p:nvPr/>
        </p:nvSpPr>
        <p:spPr bwMode="auto">
          <a:xfrm>
            <a:off x="250825" y="5949950"/>
            <a:ext cx="8029575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ct val="35000"/>
              </a:spcAft>
            </a:pPr>
            <a:r>
              <a:rPr lang="es-ES" altLang="es-ES" sz="1400" dirty="0"/>
              <a:t>Nota: Se excluyeron  Consumo de sustancias, </a:t>
            </a:r>
            <a:r>
              <a:rPr lang="es-ES" altLang="es-ES" sz="1400" dirty="0" err="1"/>
              <a:t>Autodistracción</a:t>
            </a:r>
            <a:r>
              <a:rPr lang="es-ES" altLang="es-ES" sz="1400" dirty="0"/>
              <a:t> y Religión, y el</a:t>
            </a:r>
          </a:p>
          <a:p>
            <a:pPr algn="ctr">
              <a:spcAft>
                <a:spcPct val="35000"/>
              </a:spcAft>
            </a:pPr>
            <a:r>
              <a:rPr lang="es-ES" altLang="es-ES" sz="1400" dirty="0"/>
              <a:t> Factor III de Apoyo social</a:t>
            </a:r>
            <a:r>
              <a:rPr lang="es-ES" altLang="es-ES" sz="1600" dirty="0"/>
              <a:t>   </a:t>
            </a:r>
          </a:p>
        </p:txBody>
      </p:sp>
      <p:grpSp>
        <p:nvGrpSpPr>
          <p:cNvPr id="31781" name="13 Grupo"/>
          <p:cNvGrpSpPr>
            <a:grpSpLocks/>
          </p:cNvGrpSpPr>
          <p:nvPr/>
        </p:nvGrpSpPr>
        <p:grpSpPr bwMode="auto">
          <a:xfrm>
            <a:off x="827088" y="1916113"/>
            <a:ext cx="7496175" cy="588962"/>
            <a:chOff x="636266" y="1988840"/>
            <a:chExt cx="7932550" cy="729858"/>
          </a:xfrm>
        </p:grpSpPr>
        <p:grpSp>
          <p:nvGrpSpPr>
            <p:cNvPr id="31782" name="8 Grupo"/>
            <p:cNvGrpSpPr>
              <a:grpSpLocks/>
            </p:cNvGrpSpPr>
            <p:nvPr/>
          </p:nvGrpSpPr>
          <p:grpSpPr bwMode="auto">
            <a:xfrm>
              <a:off x="636266" y="1988840"/>
              <a:ext cx="7921625" cy="729858"/>
              <a:chOff x="727054" y="174708"/>
              <a:chExt cx="2242612" cy="1049816"/>
            </a:xfrm>
          </p:grpSpPr>
          <p:sp>
            <p:nvSpPr>
              <p:cNvPr id="15" name="14 Rectángulo redondeado"/>
              <p:cNvSpPr/>
              <p:nvPr/>
            </p:nvSpPr>
            <p:spPr>
              <a:xfrm>
                <a:off x="727054" y="273751"/>
                <a:ext cx="2242612" cy="950773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15 Rectángulo"/>
              <p:cNvSpPr/>
              <p:nvPr/>
            </p:nvSpPr>
            <p:spPr>
              <a:xfrm>
                <a:off x="791258" y="174708"/>
                <a:ext cx="2100176" cy="8262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787" name="11 Rectángulo"/>
            <p:cNvSpPr>
              <a:spLocks noChangeArrowheads="1"/>
            </p:cNvSpPr>
            <p:nvPr/>
          </p:nvSpPr>
          <p:spPr bwMode="auto">
            <a:xfrm>
              <a:off x="863054" y="2087314"/>
              <a:ext cx="7705762" cy="492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sz="2000" b="1" dirty="0"/>
                <a:t>Análisis preliminares</a:t>
              </a:r>
            </a:p>
          </p:txBody>
        </p:sp>
      </p:grpSp>
      <p:sp>
        <p:nvSpPr>
          <p:cNvPr id="17" name="Título 1"/>
          <p:cNvSpPr>
            <a:spLocks/>
          </p:cNvSpPr>
          <p:nvPr/>
        </p:nvSpPr>
        <p:spPr bwMode="auto">
          <a:xfrm>
            <a:off x="611188" y="1484313"/>
            <a:ext cx="77755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sz="2400" b="1"/>
              <a:t>RESULTADOS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Flecha circular"/>
          <p:cNvSpPr>
            <a:spLocks/>
          </p:cNvSpPr>
          <p:nvPr/>
        </p:nvSpPr>
        <p:spPr bwMode="auto">
          <a:xfrm rot="1913676" flipV="1">
            <a:off x="1476375" y="4221163"/>
            <a:ext cx="2160588" cy="1382712"/>
          </a:xfrm>
          <a:custGeom>
            <a:avLst/>
            <a:gdLst>
              <a:gd name="T0" fmla="*/ 227013 w 1887538"/>
              <a:gd name="T1" fmla="*/ 908049 h 1816100"/>
              <a:gd name="T2" fmla="*/ 1844483 w 1887538"/>
              <a:gd name="T3" fmla="*/ 675569 h 1816100"/>
              <a:gd name="T4" fmla="*/ 1660525 w 1887538"/>
              <a:gd name="T5" fmla="*/ 908052 h 1816100"/>
              <a:gd name="T6" fmla="*/ 1390458 w 1887538"/>
              <a:gd name="T7" fmla="*/ 675568 h 1816100"/>
              <a:gd name="T8" fmla="*/ 5898240 60000 65536"/>
              <a:gd name="T9" fmla="*/ 0 60000 65536"/>
              <a:gd name="T10" fmla="*/ 5898240 60000 65536"/>
              <a:gd name="T11" fmla="*/ 11796480 60000 65536"/>
              <a:gd name="T12" fmla="*/ 356685 w 1887538"/>
              <a:gd name="T13" fmla="*/ 346223 h 1816100"/>
              <a:gd name="T14" fmla="*/ 1530853 w 1887538"/>
              <a:gd name="T15" fmla="*/ 1469877 h 1816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7538" h="1816100">
                <a:moveTo>
                  <a:pt x="113506" y="908049"/>
                </a:moveTo>
                <a:lnTo>
                  <a:pt x="113506" y="908049"/>
                </a:lnTo>
                <a:cubicBezTo>
                  <a:pt x="113506" y="469234"/>
                  <a:pt x="485227" y="113505"/>
                  <a:pt x="943769" y="113506"/>
                </a:cubicBezTo>
                <a:cubicBezTo>
                  <a:pt x="1308737" y="113506"/>
                  <a:pt x="1630909" y="341589"/>
                  <a:pt x="1737696" y="675571"/>
                </a:cubicBezTo>
                <a:lnTo>
                  <a:pt x="1844483" y="675569"/>
                </a:lnTo>
                <a:lnTo>
                  <a:pt x="1660525" y="908052"/>
                </a:lnTo>
                <a:lnTo>
                  <a:pt x="1390458" y="675568"/>
                </a:lnTo>
                <a:lnTo>
                  <a:pt x="1494083" y="675569"/>
                </a:lnTo>
                <a:lnTo>
                  <a:pt x="1494082" y="675569"/>
                </a:lnTo>
                <a:cubicBezTo>
                  <a:pt x="1396770" y="471686"/>
                  <a:pt x="1181328" y="340518"/>
                  <a:pt x="943768" y="340518"/>
                </a:cubicBezTo>
                <a:cubicBezTo>
                  <a:pt x="610602" y="340517"/>
                  <a:pt x="340518" y="594609"/>
                  <a:pt x="340518" y="908048"/>
                </a:cubicBezTo>
                <a:close/>
              </a:path>
            </a:pathLst>
          </a:custGeom>
          <a:solidFill>
            <a:srgbClr val="7030A0"/>
          </a:solidFill>
          <a:ln w="19050" cap="flat" cmpd="sng" algn="ctr">
            <a:solidFill>
              <a:srgbClr val="7030A0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22581" name="10 CuadroTexto"/>
          <p:cNvSpPr txBox="1">
            <a:spLocks noChangeArrowheads="1"/>
          </p:cNvSpPr>
          <p:nvPr/>
        </p:nvSpPr>
        <p:spPr bwMode="auto">
          <a:xfrm>
            <a:off x="395288" y="6308725"/>
            <a:ext cx="8497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ct val="35000"/>
              </a:spcAft>
            </a:pPr>
            <a:r>
              <a:rPr lang="es-ES" altLang="es-ES" sz="1400"/>
              <a:t>Nota: Se excluyeron  Consumo de sustancias, Autodistracción y Religión, y el Factor III de Apoyo social</a:t>
            </a:r>
            <a:r>
              <a:rPr lang="es-ES" altLang="es-ES" sz="1600"/>
              <a:t>   </a:t>
            </a:r>
          </a:p>
        </p:txBody>
      </p:sp>
      <p:graphicFrame>
        <p:nvGraphicFramePr>
          <p:cNvPr id="22691" name="Group 163"/>
          <p:cNvGraphicFramePr>
            <a:graphicFrameLocks noGrp="1"/>
          </p:cNvGraphicFramePr>
          <p:nvPr/>
        </p:nvGraphicFramePr>
        <p:xfrm>
          <a:off x="395288" y="2636838"/>
          <a:ext cx="8283575" cy="2012645"/>
        </p:xfrm>
        <a:graphic>
          <a:graphicData uri="http://schemas.openxmlformats.org/drawingml/2006/table">
            <a:tbl>
              <a:tblPr/>
              <a:tblGrid>
                <a:gridCol w="2317750"/>
                <a:gridCol w="842962"/>
                <a:gridCol w="1897063"/>
                <a:gridCol w="769937"/>
                <a:gridCol w="1685925"/>
                <a:gridCol w="769938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Afrontamiento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Escala de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Autoeficacia y Estrés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Escalas Síntomas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Compromiso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Autoeficacia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Ansiedad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Falta de compromiso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0,70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Estrés percibido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0,75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Depresión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Humor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2621" name="13 Grupo"/>
          <p:cNvGrpSpPr>
            <a:grpSpLocks/>
          </p:cNvGrpSpPr>
          <p:nvPr/>
        </p:nvGrpSpPr>
        <p:grpSpPr bwMode="auto">
          <a:xfrm>
            <a:off x="539750" y="1773238"/>
            <a:ext cx="8077200" cy="598487"/>
            <a:chOff x="636266" y="1988840"/>
            <a:chExt cx="7932550" cy="729858"/>
          </a:xfrm>
        </p:grpSpPr>
        <p:grpSp>
          <p:nvGrpSpPr>
            <p:cNvPr id="22622" name="8 Grupo"/>
            <p:cNvGrpSpPr>
              <a:grpSpLocks/>
            </p:cNvGrpSpPr>
            <p:nvPr/>
          </p:nvGrpSpPr>
          <p:grpSpPr bwMode="auto">
            <a:xfrm>
              <a:off x="636266" y="1988840"/>
              <a:ext cx="7921625" cy="729858"/>
              <a:chOff x="727054" y="174708"/>
              <a:chExt cx="2242612" cy="1049816"/>
            </a:xfrm>
          </p:grpSpPr>
          <p:sp>
            <p:nvSpPr>
              <p:cNvPr id="15" name="14 Rectángulo redondeado"/>
              <p:cNvSpPr/>
              <p:nvPr/>
            </p:nvSpPr>
            <p:spPr>
              <a:xfrm>
                <a:off x="727054" y="273751"/>
                <a:ext cx="2242612" cy="950773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15 Rectángulo"/>
              <p:cNvSpPr/>
              <p:nvPr/>
            </p:nvSpPr>
            <p:spPr>
              <a:xfrm>
                <a:off x="791053" y="174708"/>
                <a:ext cx="2100493" cy="82704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627" name="11 Rectángulo"/>
            <p:cNvSpPr>
              <a:spLocks noChangeArrowheads="1"/>
            </p:cNvSpPr>
            <p:nvPr/>
          </p:nvSpPr>
          <p:spPr bwMode="auto">
            <a:xfrm>
              <a:off x="863273" y="2089510"/>
              <a:ext cx="7705543" cy="483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sz="2000" b="1"/>
                <a:t>Análisis preliminares</a:t>
              </a:r>
            </a:p>
          </p:txBody>
        </p:sp>
      </p:grpSp>
      <p:sp>
        <p:nvSpPr>
          <p:cNvPr id="17" name="Título 1"/>
          <p:cNvSpPr>
            <a:spLocks/>
          </p:cNvSpPr>
          <p:nvPr/>
        </p:nvSpPr>
        <p:spPr bwMode="auto">
          <a:xfrm>
            <a:off x="611188" y="215900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sz="4100" b="1">
                <a:latin typeface="Calibri" charset="0"/>
              </a:rPr>
              <a:t>RESULTADOS</a:t>
            </a:r>
          </a:p>
        </p:txBody>
      </p:sp>
      <p:graphicFrame>
        <p:nvGraphicFramePr>
          <p:cNvPr id="22689" name="Group 161"/>
          <p:cNvGraphicFramePr>
            <a:graphicFrameLocks noGrp="1"/>
          </p:cNvGraphicFramePr>
          <p:nvPr/>
        </p:nvGraphicFramePr>
        <p:xfrm>
          <a:off x="3563938" y="2636838"/>
          <a:ext cx="5111750" cy="3759444"/>
        </p:xfrm>
        <a:graphic>
          <a:graphicData uri="http://schemas.openxmlformats.org/drawingml/2006/table">
            <a:tbl>
              <a:tblPr/>
              <a:tblGrid>
                <a:gridCol w="1793875"/>
                <a:gridCol w="1614487"/>
                <a:gridCol w="1703388"/>
              </a:tblGrid>
              <a:tr h="8184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Escalas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Factor I Compromiso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Factor II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Falta de Compromiso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Activo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0,79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826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Planificación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0,76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Reev</a:t>
                      </a: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positiva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0,78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-0,13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Aceptación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0,60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-0,25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Negación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0,78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Desahogo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-0,13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0,59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</a:tr>
              <a:tr h="32786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Abandono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-0,11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0,68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Autoculpa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-0,17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0,57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</a:tr>
              <a:tr h="272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Nº ítems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4057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 Var. </a:t>
                      </a:r>
                      <a:r>
                        <a:rPr kumimoji="0" lang="es-ES" altLang="es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Expl</a:t>
                      </a:r>
                      <a:r>
                        <a:rPr kumimoji="0" lang="es-ES" alt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s-ES" alt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24,68%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18,29%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395288" y="3500438"/>
            <a:ext cx="3168650" cy="792162"/>
          </a:xfrm>
          <a:prstGeom prst="rect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" name="Título 1"/>
          <p:cNvSpPr>
            <a:spLocks/>
          </p:cNvSpPr>
          <p:nvPr/>
        </p:nvSpPr>
        <p:spPr bwMode="auto">
          <a:xfrm>
            <a:off x="684213" y="1341438"/>
            <a:ext cx="7775575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s-ES" sz="2400" b="1"/>
              <a:t>RESULTADOS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027" name="Group 91"/>
          <p:cNvGraphicFramePr>
            <a:graphicFrameLocks noGrp="1"/>
          </p:cNvGraphicFramePr>
          <p:nvPr/>
        </p:nvGraphicFramePr>
        <p:xfrm>
          <a:off x="468313" y="1773238"/>
          <a:ext cx="8066087" cy="4572000"/>
        </p:xfrm>
        <a:graphic>
          <a:graphicData uri="http://schemas.openxmlformats.org/drawingml/2006/table">
            <a:tbl>
              <a:tblPr/>
              <a:tblGrid>
                <a:gridCol w="2613025"/>
                <a:gridCol w="1857375"/>
                <a:gridCol w="1993900"/>
                <a:gridCol w="1601787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Grupo Clínico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Grupo 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F   /  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2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Edad (38) [</a:t>
                      </a:r>
                      <a:r>
                        <a:rPr kumimoji="0" lang="es-E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es-E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DT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36,14 (13,47)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39,84 (11,53)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3,49º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Sexo [%]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Hombres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1,34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Mujeres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Convivencia [%]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 pareja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 pareja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Situación laboral [%]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40.1***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Pasiva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Nivel educativo [%]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25.05***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Básico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285750" marR="0" lvl="0" indent="-2857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  <p:sp>
        <p:nvSpPr>
          <p:cNvPr id="40028" name="4 CuadroTexto"/>
          <p:cNvSpPr txBox="1">
            <a:spLocks noChangeArrowheads="1"/>
          </p:cNvSpPr>
          <p:nvPr/>
        </p:nvSpPr>
        <p:spPr bwMode="auto">
          <a:xfrm>
            <a:off x="6659563" y="5805488"/>
            <a:ext cx="2159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600">
                <a:latin typeface="Gill Sans MT" pitchFamily="34" charset="0"/>
              </a:rPr>
              <a:t>ºp&lt;0,07; *** p&lt;0,001</a:t>
            </a:r>
          </a:p>
        </p:txBody>
      </p:sp>
      <p:grpSp>
        <p:nvGrpSpPr>
          <p:cNvPr id="40029" name="13 Grupo"/>
          <p:cNvGrpSpPr>
            <a:grpSpLocks/>
          </p:cNvGrpSpPr>
          <p:nvPr/>
        </p:nvGrpSpPr>
        <p:grpSpPr bwMode="auto">
          <a:xfrm>
            <a:off x="539750" y="1125538"/>
            <a:ext cx="8077200" cy="598487"/>
            <a:chOff x="636266" y="1988840"/>
            <a:chExt cx="7932550" cy="729858"/>
          </a:xfrm>
        </p:grpSpPr>
        <p:grpSp>
          <p:nvGrpSpPr>
            <p:cNvPr id="40030" name="8 Grupo"/>
            <p:cNvGrpSpPr>
              <a:grpSpLocks/>
            </p:cNvGrpSpPr>
            <p:nvPr/>
          </p:nvGrpSpPr>
          <p:grpSpPr bwMode="auto">
            <a:xfrm>
              <a:off x="636266" y="1988840"/>
              <a:ext cx="7921625" cy="729858"/>
              <a:chOff x="727054" y="174708"/>
              <a:chExt cx="2242612" cy="1049816"/>
            </a:xfrm>
          </p:grpSpPr>
          <p:sp>
            <p:nvSpPr>
              <p:cNvPr id="15" name="14 Rectángulo redondeado"/>
              <p:cNvSpPr/>
              <p:nvPr/>
            </p:nvSpPr>
            <p:spPr>
              <a:xfrm>
                <a:off x="727054" y="273751"/>
                <a:ext cx="2242612" cy="950773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15 Rectángulo"/>
              <p:cNvSpPr/>
              <p:nvPr/>
            </p:nvSpPr>
            <p:spPr>
              <a:xfrm>
                <a:off x="791053" y="174708"/>
                <a:ext cx="2100493" cy="82704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0035" name="11 Rectángulo"/>
            <p:cNvSpPr>
              <a:spLocks noChangeArrowheads="1"/>
            </p:cNvSpPr>
            <p:nvPr/>
          </p:nvSpPr>
          <p:spPr bwMode="auto">
            <a:xfrm>
              <a:off x="863273" y="2089510"/>
              <a:ext cx="7705543" cy="4839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" altLang="es-ES" sz="2000" b="1" dirty="0"/>
                <a:t>Características de la muestra</a:t>
              </a:r>
              <a:endParaRPr lang="es-ES_tradnl" altLang="es-ES" sz="2000" b="1" dirty="0"/>
            </a:p>
          </p:txBody>
        </p:sp>
      </p:grpSp>
      <p:sp>
        <p:nvSpPr>
          <p:cNvPr id="40036" name="Oval 100"/>
          <p:cNvSpPr>
            <a:spLocks noChangeArrowheads="1"/>
          </p:cNvSpPr>
          <p:nvPr/>
        </p:nvSpPr>
        <p:spPr bwMode="auto">
          <a:xfrm>
            <a:off x="5219700" y="1989138"/>
            <a:ext cx="792163" cy="431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037" name="Oval 101"/>
          <p:cNvSpPr>
            <a:spLocks noChangeArrowheads="1"/>
          </p:cNvSpPr>
          <p:nvPr/>
        </p:nvSpPr>
        <p:spPr bwMode="auto">
          <a:xfrm>
            <a:off x="3635375" y="4724400"/>
            <a:ext cx="792163" cy="431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038" name="Oval 102"/>
          <p:cNvSpPr>
            <a:spLocks noChangeArrowheads="1"/>
          </p:cNvSpPr>
          <p:nvPr/>
        </p:nvSpPr>
        <p:spPr bwMode="auto">
          <a:xfrm>
            <a:off x="5508625" y="4437063"/>
            <a:ext cx="792163" cy="431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121" name="Oval 185"/>
          <p:cNvSpPr>
            <a:spLocks noChangeArrowheads="1"/>
          </p:cNvSpPr>
          <p:nvPr/>
        </p:nvSpPr>
        <p:spPr bwMode="auto">
          <a:xfrm>
            <a:off x="3635375" y="5373688"/>
            <a:ext cx="792163" cy="64928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122" name="Oval 186"/>
          <p:cNvSpPr>
            <a:spLocks noChangeArrowheads="1"/>
          </p:cNvSpPr>
          <p:nvPr/>
        </p:nvSpPr>
        <p:spPr bwMode="auto">
          <a:xfrm>
            <a:off x="5508625" y="5734050"/>
            <a:ext cx="792163" cy="649288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6" grpId="0" animBg="1"/>
      <p:bldP spid="40037" grpId="0" animBg="1"/>
      <p:bldP spid="40038" grpId="0" animBg="1"/>
      <p:bldP spid="40121" grpId="0" animBg="1"/>
      <p:bldP spid="401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/>
          </p:cNvSpPr>
          <p:nvPr/>
        </p:nvSpPr>
        <p:spPr bwMode="auto">
          <a:xfrm>
            <a:off x="468313" y="1628775"/>
            <a:ext cx="82296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/>
              <a:t>En situaciones de estrés vital, y si la persona tiene un </a:t>
            </a:r>
            <a:r>
              <a:rPr lang="es-ES" sz="2000" b="1"/>
              <a:t>perfil de vulnerabilidad: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endParaRPr lang="es-ES" sz="2000" b="1"/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/>
              <a:t>la </a:t>
            </a:r>
            <a:r>
              <a:rPr lang="es-ES" sz="2000" b="1"/>
              <a:t>percepción de autoeficacia</a:t>
            </a:r>
            <a:r>
              <a:rPr lang="es-ES" sz="2000"/>
              <a:t> (capacidad para hacer frente a las situaciones difíciles)  se ve afectada 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es-ES" sz="2000"/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es-ES" sz="2000"/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/>
              <a:t>el </a:t>
            </a:r>
            <a:r>
              <a:rPr lang="es-ES" sz="2000" b="1"/>
              <a:t>afrontamiento es</a:t>
            </a:r>
            <a:r>
              <a:rPr lang="es-ES" sz="2000"/>
              <a:t> menos adaptativo y flexible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endParaRPr lang="es-ES" sz="2000"/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/>
              <a:t>	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/>
              <a:t>lo cual favorece el desarrollo de problemas de salud mental (TA) (p.ej., síntomas de ansiedad y de depresión) 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/>
              <a:t> </a:t>
            </a:r>
          </a:p>
          <a:p>
            <a:pPr algn="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100">
                <a:latin typeface="Calibri" charset="0"/>
              </a:rPr>
              <a:t>(Li, Cooper, Bradley, Shulman, &amp; Livingston, 2012)</a:t>
            </a:r>
            <a:endParaRPr lang="es-ES" sz="2800">
              <a:latin typeface="Calibri" charset="0"/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3779838" y="3213100"/>
            <a:ext cx="504825" cy="647700"/>
          </a:xfrm>
          <a:prstGeom prst="downArrow">
            <a:avLst>
              <a:gd name="adj1" fmla="val 50000"/>
              <a:gd name="adj2" fmla="val 320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3779838" y="4221163"/>
            <a:ext cx="504825" cy="646112"/>
          </a:xfrm>
          <a:prstGeom prst="downArrow">
            <a:avLst>
              <a:gd name="adj1" fmla="val 50000"/>
              <a:gd name="adj2" fmla="val 319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804971" y="2519066"/>
            <a:ext cx="7472146" cy="3389783"/>
            <a:chOff x="456" y="1162"/>
            <a:chExt cx="4848" cy="2286"/>
          </a:xfrm>
        </p:grpSpPr>
        <p:graphicFrame>
          <p:nvGraphicFramePr>
            <p:cNvPr id="14" name="Object 3"/>
            <p:cNvGraphicFramePr>
              <a:graphicFrameLocks/>
            </p:cNvGraphicFramePr>
            <p:nvPr/>
          </p:nvGraphicFramePr>
          <p:xfrm>
            <a:off x="456" y="1269"/>
            <a:ext cx="4848" cy="217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10 Rectángulo redondeado"/>
            <p:cNvSpPr/>
            <p:nvPr/>
          </p:nvSpPr>
          <p:spPr>
            <a:xfrm>
              <a:off x="2381" y="1185"/>
              <a:ext cx="680" cy="409"/>
            </a:xfrm>
            <a:prstGeom prst="roundRect">
              <a:avLst/>
            </a:prstGeom>
            <a:solidFill>
              <a:srgbClr val="FF66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i="1" dirty="0">
                  <a:solidFill>
                    <a:schemeClr val="tx1"/>
                  </a:solidFill>
                </a:rPr>
                <a:t>p</a:t>
              </a:r>
              <a:r>
                <a:rPr lang="es-ES" sz="1400" dirty="0">
                  <a:solidFill>
                    <a:schemeClr val="tx1"/>
                  </a:solidFill>
                </a:rPr>
                <a:t>&lt;0,001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i="1" dirty="0">
                  <a:solidFill>
                    <a:schemeClr val="tx1"/>
                  </a:solidFill>
                </a:rPr>
                <a:t>η </a:t>
              </a:r>
              <a:r>
                <a:rPr lang="es-ES" sz="1400" i="1" baseline="30000" dirty="0">
                  <a:solidFill>
                    <a:schemeClr val="tx1"/>
                  </a:solidFill>
                </a:rPr>
                <a:t>2</a:t>
              </a:r>
              <a:r>
                <a:rPr lang="es-ES" sz="1400" i="1" baseline="-25000" dirty="0">
                  <a:solidFill>
                    <a:schemeClr val="tx1"/>
                  </a:solidFill>
                </a:rPr>
                <a:t>p </a:t>
              </a:r>
              <a:r>
                <a:rPr lang="es-ES" sz="1400" dirty="0">
                  <a:solidFill>
                    <a:schemeClr val="tx1"/>
                  </a:solidFill>
                </a:rPr>
                <a:t>=0,42</a:t>
              </a:r>
            </a:p>
          </p:txBody>
        </p:sp>
        <p:sp>
          <p:nvSpPr>
            <p:cNvPr id="12" name="11 Rectángulo redondeado"/>
            <p:cNvSpPr/>
            <p:nvPr/>
          </p:nvSpPr>
          <p:spPr>
            <a:xfrm>
              <a:off x="1202" y="1162"/>
              <a:ext cx="680" cy="408"/>
            </a:xfrm>
            <a:prstGeom prst="roundRect">
              <a:avLst/>
            </a:prstGeom>
            <a:solidFill>
              <a:srgbClr val="FF66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i="1" dirty="0">
                  <a:solidFill>
                    <a:schemeClr val="tx1"/>
                  </a:solidFill>
                </a:rPr>
                <a:t>p</a:t>
              </a:r>
              <a:r>
                <a:rPr lang="es-ES" sz="1400" dirty="0">
                  <a:solidFill>
                    <a:schemeClr val="tx1"/>
                  </a:solidFill>
                </a:rPr>
                <a:t>&lt;0,001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i="1" dirty="0">
                  <a:solidFill>
                    <a:schemeClr val="tx1"/>
                  </a:solidFill>
                </a:rPr>
                <a:t>η </a:t>
              </a:r>
              <a:r>
                <a:rPr lang="es-ES" sz="1400" i="1" baseline="30000" dirty="0">
                  <a:solidFill>
                    <a:schemeClr val="tx1"/>
                  </a:solidFill>
                </a:rPr>
                <a:t>2</a:t>
              </a:r>
              <a:r>
                <a:rPr lang="es-ES" sz="1400" i="1" baseline="-25000" dirty="0">
                  <a:solidFill>
                    <a:schemeClr val="tx1"/>
                  </a:solidFill>
                </a:rPr>
                <a:t>p </a:t>
              </a:r>
              <a:r>
                <a:rPr lang="es-ES" sz="1400" dirty="0">
                  <a:solidFill>
                    <a:schemeClr val="tx1"/>
                  </a:solidFill>
                </a:rPr>
                <a:t>=0,13</a:t>
              </a:r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3606" y="1216"/>
              <a:ext cx="680" cy="408"/>
            </a:xfrm>
            <a:prstGeom prst="roundRect">
              <a:avLst/>
            </a:prstGeom>
            <a:solidFill>
              <a:srgbClr val="FF66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i="1" dirty="0">
                  <a:solidFill>
                    <a:schemeClr val="tx1"/>
                  </a:solidFill>
                </a:rPr>
                <a:t>p</a:t>
              </a:r>
              <a:r>
                <a:rPr lang="es-ES" sz="1400" dirty="0">
                  <a:solidFill>
                    <a:schemeClr val="tx1"/>
                  </a:solidFill>
                </a:rPr>
                <a:t>&lt;0,001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i="1" dirty="0">
                  <a:solidFill>
                    <a:schemeClr val="tx1"/>
                  </a:solidFill>
                </a:rPr>
                <a:t>η </a:t>
              </a:r>
              <a:r>
                <a:rPr lang="es-ES" sz="1400" i="1" baseline="30000" dirty="0">
                  <a:solidFill>
                    <a:schemeClr val="tx1"/>
                  </a:solidFill>
                </a:rPr>
                <a:t>2</a:t>
              </a:r>
              <a:r>
                <a:rPr lang="es-ES" sz="1400" i="1" baseline="-25000" dirty="0">
                  <a:solidFill>
                    <a:schemeClr val="tx1"/>
                  </a:solidFill>
                </a:rPr>
                <a:t>p </a:t>
              </a:r>
              <a:r>
                <a:rPr lang="es-ES" sz="1400" dirty="0">
                  <a:solidFill>
                    <a:schemeClr val="tx1"/>
                  </a:solidFill>
                </a:rPr>
                <a:t>=0,56</a:t>
              </a:r>
            </a:p>
          </p:txBody>
        </p:sp>
      </p:grpSp>
      <p:grpSp>
        <p:nvGrpSpPr>
          <p:cNvPr id="38925" name="13 Grupo"/>
          <p:cNvGrpSpPr>
            <a:grpSpLocks/>
          </p:cNvGrpSpPr>
          <p:nvPr/>
        </p:nvGrpSpPr>
        <p:grpSpPr bwMode="auto">
          <a:xfrm>
            <a:off x="539750" y="1341438"/>
            <a:ext cx="7921625" cy="677862"/>
            <a:chOff x="611560" y="1988840"/>
            <a:chExt cx="7921625" cy="678702"/>
          </a:xfrm>
        </p:grpSpPr>
        <p:grpSp>
          <p:nvGrpSpPr>
            <p:cNvPr id="38926" name="8 Grupo"/>
            <p:cNvGrpSpPr>
              <a:grpSpLocks/>
            </p:cNvGrpSpPr>
            <p:nvPr/>
          </p:nvGrpSpPr>
          <p:grpSpPr bwMode="auto">
            <a:xfrm>
              <a:off x="611560" y="1988840"/>
              <a:ext cx="7921625" cy="678702"/>
              <a:chOff x="720060" y="174708"/>
              <a:chExt cx="2242612" cy="976234"/>
            </a:xfrm>
          </p:grpSpPr>
          <p:sp>
            <p:nvSpPr>
              <p:cNvPr id="9" name="8 Rectángulo redondeado"/>
              <p:cNvSpPr/>
              <p:nvPr/>
            </p:nvSpPr>
            <p:spPr>
              <a:xfrm>
                <a:off x="720060" y="200169"/>
                <a:ext cx="2242612" cy="950773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0" name="9 Rectángulo"/>
              <p:cNvSpPr/>
              <p:nvPr/>
            </p:nvSpPr>
            <p:spPr>
              <a:xfrm>
                <a:off x="791069" y="174708"/>
                <a:ext cx="2100595" cy="82762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8931" name="11 Rectángulo"/>
            <p:cNvSpPr>
              <a:spLocks noChangeArrowheads="1"/>
            </p:cNvSpPr>
            <p:nvPr/>
          </p:nvSpPr>
          <p:spPr bwMode="auto">
            <a:xfrm>
              <a:off x="756023" y="2128713"/>
              <a:ext cx="7704137" cy="397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sz="2000" b="1"/>
                <a:t>Diferencias en Autoeficacia y Síntomas</a:t>
              </a:r>
            </a:p>
          </p:txBody>
        </p:sp>
      </p:grpSp>
      <p:sp>
        <p:nvSpPr>
          <p:cNvPr id="38932" name="16 CuadroTexto"/>
          <p:cNvSpPr txBox="1">
            <a:spLocks noChangeArrowheads="1"/>
          </p:cNvSpPr>
          <p:nvPr/>
        </p:nvSpPr>
        <p:spPr bwMode="auto">
          <a:xfrm>
            <a:off x="395288" y="6092825"/>
            <a:ext cx="83518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600" i="1"/>
              <a:t>Nota</a:t>
            </a:r>
            <a:r>
              <a:rPr lang="es-ES" altLang="es-ES" sz="1600"/>
              <a:t>: Covariantes en el MANOVA: “Estrés percibido” y sociodemográficas</a:t>
            </a:r>
          </a:p>
          <a:p>
            <a:r>
              <a:rPr lang="es-ES" altLang="es-ES" sz="1600"/>
              <a:t> significativas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13 Marcador de contenido"/>
          <p:cNvGraphicFramePr>
            <a:graphicFrameLocks/>
          </p:cNvGraphicFramePr>
          <p:nvPr/>
        </p:nvGraphicFramePr>
        <p:xfrm>
          <a:off x="590550" y="2471738"/>
          <a:ext cx="7499350" cy="349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14 Rectángulo redondeado"/>
          <p:cNvSpPr/>
          <p:nvPr/>
        </p:nvSpPr>
        <p:spPr>
          <a:xfrm>
            <a:off x="1724438" y="2443749"/>
            <a:ext cx="1053042" cy="550389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25400" cap="flat" cmpd="sng" algn="ctr">
            <a:solidFill>
              <a:srgbClr val="97CDCC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i="1" dirty="0" smtClean="0">
                <a:solidFill>
                  <a:schemeClr val="tx1"/>
                </a:solidFill>
              </a:rPr>
              <a:t>p</a:t>
            </a:r>
            <a:r>
              <a:rPr lang="es-ES" sz="1400" dirty="0" smtClean="0">
                <a:solidFill>
                  <a:schemeClr val="tx1"/>
                </a:solidFill>
              </a:rPr>
              <a:t>&lt;0,05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i="1" dirty="0" smtClean="0">
                <a:solidFill>
                  <a:schemeClr val="tx1"/>
                </a:solidFill>
              </a:rPr>
              <a:t>η </a:t>
            </a:r>
            <a:r>
              <a:rPr lang="es-ES" sz="1400" i="1" baseline="30000" dirty="0" smtClean="0">
                <a:solidFill>
                  <a:schemeClr val="tx1"/>
                </a:solidFill>
              </a:rPr>
              <a:t>2</a:t>
            </a:r>
            <a:r>
              <a:rPr lang="es-ES" sz="1400" i="1" baseline="-25000" dirty="0" smtClean="0">
                <a:solidFill>
                  <a:schemeClr val="tx1"/>
                </a:solidFill>
              </a:rPr>
              <a:t>p </a:t>
            </a:r>
            <a:r>
              <a:rPr lang="es-ES" sz="1400" dirty="0" smtClean="0">
                <a:solidFill>
                  <a:schemeClr val="tx1"/>
                </a:solidFill>
              </a:rPr>
              <a:t>= 0,04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5248715" y="2514352"/>
            <a:ext cx="1052890" cy="495584"/>
          </a:xfrm>
          <a:prstGeom prst="roundRect">
            <a:avLst/>
          </a:prstGeom>
          <a:solidFill>
            <a:srgbClr val="FF6600"/>
          </a:solidFill>
          <a:ln w="25400" cap="flat" cmpd="sng" algn="ctr">
            <a:solidFill>
              <a:srgbClr val="97CDCC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i="1" dirty="0" smtClean="0">
                <a:solidFill>
                  <a:schemeClr val="tx1"/>
                </a:solidFill>
              </a:rPr>
              <a:t>p</a:t>
            </a:r>
            <a:r>
              <a:rPr lang="es-ES" sz="1400" dirty="0" smtClean="0">
                <a:solidFill>
                  <a:schemeClr val="tx1"/>
                </a:solidFill>
              </a:rPr>
              <a:t>&lt;0,001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i="1" dirty="0" smtClean="0">
                <a:solidFill>
                  <a:schemeClr val="tx1"/>
                </a:solidFill>
              </a:rPr>
              <a:t>η </a:t>
            </a:r>
            <a:r>
              <a:rPr lang="es-ES" sz="1400" i="1" baseline="30000" dirty="0" smtClean="0">
                <a:solidFill>
                  <a:schemeClr val="tx1"/>
                </a:solidFill>
              </a:rPr>
              <a:t>2</a:t>
            </a:r>
            <a:r>
              <a:rPr lang="es-ES" sz="1400" i="1" baseline="-25000" dirty="0" smtClean="0">
                <a:solidFill>
                  <a:schemeClr val="tx1"/>
                </a:solidFill>
              </a:rPr>
              <a:t>p </a:t>
            </a:r>
            <a:r>
              <a:rPr lang="es-ES" sz="1400" dirty="0" smtClean="0">
                <a:solidFill>
                  <a:schemeClr val="tx1"/>
                </a:solidFill>
              </a:rPr>
              <a:t>= 0,11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31" name="14 Rectángulo redondeado"/>
          <p:cNvSpPr/>
          <p:nvPr/>
        </p:nvSpPr>
        <p:spPr>
          <a:xfrm>
            <a:off x="3446779" y="2442006"/>
            <a:ext cx="1052890" cy="551518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25400" cap="flat" cmpd="sng" algn="ctr">
            <a:solidFill>
              <a:srgbClr val="97CDCC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i="1" dirty="0" smtClean="0">
                <a:solidFill>
                  <a:schemeClr val="tx1"/>
                </a:solidFill>
              </a:rPr>
              <a:t>p</a:t>
            </a:r>
            <a:r>
              <a:rPr lang="es-ES" sz="1400" dirty="0" smtClean="0">
                <a:solidFill>
                  <a:schemeClr val="tx1"/>
                </a:solidFill>
              </a:rPr>
              <a:t>&lt;0,001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i="1" dirty="0" smtClean="0">
                <a:solidFill>
                  <a:schemeClr val="tx1"/>
                </a:solidFill>
              </a:rPr>
              <a:t>η </a:t>
            </a:r>
            <a:r>
              <a:rPr lang="es-ES" sz="1400" i="1" baseline="30000" dirty="0" smtClean="0">
                <a:solidFill>
                  <a:schemeClr val="tx1"/>
                </a:solidFill>
              </a:rPr>
              <a:t>2</a:t>
            </a:r>
            <a:r>
              <a:rPr lang="es-ES" sz="1400" i="1" baseline="-25000" dirty="0" smtClean="0">
                <a:solidFill>
                  <a:schemeClr val="tx1"/>
                </a:solidFill>
              </a:rPr>
              <a:t>p </a:t>
            </a:r>
            <a:r>
              <a:rPr lang="es-ES" sz="1400" dirty="0" smtClean="0">
                <a:solidFill>
                  <a:schemeClr val="tx1"/>
                </a:solidFill>
              </a:rPr>
              <a:t>= 0,15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tx1"/>
              </a:solidFill>
            </a:endParaRPr>
          </a:p>
        </p:txBody>
      </p:sp>
      <p:grpSp>
        <p:nvGrpSpPr>
          <p:cNvPr id="37900" name="13 Grupo"/>
          <p:cNvGrpSpPr>
            <a:grpSpLocks/>
          </p:cNvGrpSpPr>
          <p:nvPr/>
        </p:nvGrpSpPr>
        <p:grpSpPr bwMode="auto">
          <a:xfrm>
            <a:off x="611188" y="1412875"/>
            <a:ext cx="7921625" cy="677863"/>
            <a:chOff x="611560" y="1988840"/>
            <a:chExt cx="7921625" cy="678261"/>
          </a:xfrm>
        </p:grpSpPr>
        <p:grpSp>
          <p:nvGrpSpPr>
            <p:cNvPr id="37901" name="8 Grupo"/>
            <p:cNvGrpSpPr>
              <a:grpSpLocks/>
            </p:cNvGrpSpPr>
            <p:nvPr/>
          </p:nvGrpSpPr>
          <p:grpSpPr bwMode="auto">
            <a:xfrm>
              <a:off x="611560" y="1988840"/>
              <a:ext cx="7921625" cy="678261"/>
              <a:chOff x="720060" y="174708"/>
              <a:chExt cx="2242612" cy="975600"/>
            </a:xfrm>
          </p:grpSpPr>
          <p:sp>
            <p:nvSpPr>
              <p:cNvPr id="19" name="18 Rectángulo redondeado"/>
              <p:cNvSpPr/>
              <p:nvPr/>
            </p:nvSpPr>
            <p:spPr>
              <a:xfrm>
                <a:off x="720060" y="199535"/>
                <a:ext cx="2242612" cy="950773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19 Rectángulo"/>
              <p:cNvSpPr/>
              <p:nvPr/>
            </p:nvSpPr>
            <p:spPr>
              <a:xfrm>
                <a:off x="791069" y="174708"/>
                <a:ext cx="2100595" cy="82708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7906" name="11 Rectángulo"/>
            <p:cNvSpPr>
              <a:spLocks noChangeArrowheads="1"/>
            </p:cNvSpPr>
            <p:nvPr/>
          </p:nvSpPr>
          <p:spPr bwMode="auto">
            <a:xfrm>
              <a:off x="756023" y="2046024"/>
              <a:ext cx="7704137" cy="39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sz="2000" b="1"/>
                <a:t>Diferencias en Afrontamiento</a:t>
              </a:r>
            </a:p>
          </p:txBody>
        </p:sp>
      </p:grpSp>
      <p:sp>
        <p:nvSpPr>
          <p:cNvPr id="37908" name="16 CuadroTexto"/>
          <p:cNvSpPr txBox="1">
            <a:spLocks noChangeArrowheads="1"/>
          </p:cNvSpPr>
          <p:nvPr/>
        </p:nvSpPr>
        <p:spPr bwMode="auto">
          <a:xfrm>
            <a:off x="395288" y="6021388"/>
            <a:ext cx="83518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600" i="1"/>
              <a:t>Nota</a:t>
            </a:r>
            <a:r>
              <a:rPr lang="es-ES" altLang="es-ES" sz="1600"/>
              <a:t>: Covariantes en el MANOVA: “Estrés percibido” y sociodemográficas</a:t>
            </a:r>
          </a:p>
          <a:p>
            <a:r>
              <a:rPr lang="es-ES" altLang="es-ES" sz="1600"/>
              <a:t> significativas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13 Grupo"/>
          <p:cNvGrpSpPr>
            <a:grpSpLocks/>
          </p:cNvGrpSpPr>
          <p:nvPr/>
        </p:nvGrpSpPr>
        <p:grpSpPr bwMode="auto">
          <a:xfrm>
            <a:off x="755650" y="1268412"/>
            <a:ext cx="7921625" cy="849312"/>
            <a:chOff x="611560" y="1844647"/>
            <a:chExt cx="7921625" cy="719581"/>
          </a:xfrm>
        </p:grpSpPr>
        <p:grpSp>
          <p:nvGrpSpPr>
            <p:cNvPr id="36867" name="8 Grupo"/>
            <p:cNvGrpSpPr>
              <a:grpSpLocks/>
            </p:cNvGrpSpPr>
            <p:nvPr/>
          </p:nvGrpSpPr>
          <p:grpSpPr bwMode="auto">
            <a:xfrm>
              <a:off x="611560" y="1844647"/>
              <a:ext cx="7921625" cy="719581"/>
              <a:chOff x="720060" y="-32698"/>
              <a:chExt cx="2242612" cy="1035034"/>
            </a:xfrm>
          </p:grpSpPr>
          <p:sp>
            <p:nvSpPr>
              <p:cNvPr id="8" name="7 Rectángulo redondeado"/>
              <p:cNvSpPr/>
              <p:nvPr/>
            </p:nvSpPr>
            <p:spPr>
              <a:xfrm>
                <a:off x="720060" y="-32698"/>
                <a:ext cx="2242612" cy="950774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8 Rectángulo"/>
              <p:cNvSpPr/>
              <p:nvPr/>
            </p:nvSpPr>
            <p:spPr>
              <a:xfrm>
                <a:off x="791069" y="176244"/>
                <a:ext cx="2100595" cy="8260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6872" name="11 Rectángulo"/>
            <p:cNvSpPr>
              <a:spLocks noChangeArrowheads="1"/>
            </p:cNvSpPr>
            <p:nvPr/>
          </p:nvSpPr>
          <p:spPr bwMode="auto">
            <a:xfrm>
              <a:off x="698873" y="1844941"/>
              <a:ext cx="7705725" cy="655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b="1" dirty="0"/>
                <a:t>Correlaciones (N=160)</a:t>
              </a:r>
            </a:p>
            <a:p>
              <a:pPr algn="ctr">
                <a:spcAft>
                  <a:spcPct val="35000"/>
                </a:spcAft>
              </a:pPr>
              <a:r>
                <a:rPr lang="es-ES_tradnl" altLang="es-ES" b="1" dirty="0"/>
                <a:t>Estrés percibido, </a:t>
              </a:r>
              <a:r>
                <a:rPr lang="es-ES_tradnl" altLang="es-ES" b="1" dirty="0" err="1"/>
                <a:t>Autoeficacia</a:t>
              </a:r>
              <a:r>
                <a:rPr lang="es-ES_tradnl" altLang="es-ES" b="1" dirty="0"/>
                <a:t>, Afrontamiento y Síntomas</a:t>
              </a:r>
              <a:r>
                <a:rPr lang="es-ES_tradnl" altLang="es-ES" sz="2000" b="1" dirty="0"/>
                <a:t> </a:t>
              </a:r>
            </a:p>
          </p:txBody>
        </p:sp>
      </p:grpSp>
      <p:graphicFrame>
        <p:nvGraphicFramePr>
          <p:cNvPr id="36941" name="Group 77"/>
          <p:cNvGraphicFramePr>
            <a:graphicFrameLocks noGrp="1"/>
          </p:cNvGraphicFramePr>
          <p:nvPr/>
        </p:nvGraphicFramePr>
        <p:xfrm>
          <a:off x="468313" y="2349500"/>
          <a:ext cx="8280400" cy="3766822"/>
        </p:xfrm>
        <a:graphic>
          <a:graphicData uri="http://schemas.openxmlformats.org/drawingml/2006/table">
            <a:tbl>
              <a:tblPr/>
              <a:tblGrid>
                <a:gridCol w="1589087"/>
                <a:gridCol w="1146175"/>
                <a:gridCol w="1296988"/>
                <a:gridCol w="1439862"/>
                <a:gridCol w="1512888"/>
                <a:gridCol w="129540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Estrés percibido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Autoeficacia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Compromiso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Falta de compromiso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</a:t>
                      </a:r>
                    </a:p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Humor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Estrés percibido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--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Autoeficacia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-,21**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--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Compromiso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-,03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,51***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--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Falta de compromiso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,26***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-,24**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-,12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--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Humor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-,07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,31***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,32***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-,17*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--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Ansiedad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,45***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-,40***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-,13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,41***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-,24**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810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Depresión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DB3CF">
                            <a:alpha val="0"/>
                          </a:srgbClr>
                        </a:gs>
                        <a:gs pos="50000">
                          <a:srgbClr val="CCD0E0">
                            <a:alpha val="50000"/>
                          </a:srgbClr>
                        </a:gs>
                        <a:gs pos="100000">
                          <a:srgbClr val="E6E8E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,49***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-,48***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-,23**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,48***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imes New Roman" pitchFamily="18" charset="0"/>
                        </a:rPr>
                        <a:t>-,29***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A7A"/>
                    </a:solidFill>
                  </a:tcPr>
                </a:tc>
              </a:tr>
            </a:tbl>
          </a:graphicData>
        </a:graphic>
      </p:graphicFrame>
      <p:sp>
        <p:nvSpPr>
          <p:cNvPr id="36938" name="1 CuadroTexto"/>
          <p:cNvSpPr txBox="1">
            <a:spLocks noChangeArrowheads="1"/>
          </p:cNvSpPr>
          <p:nvPr/>
        </p:nvSpPr>
        <p:spPr bwMode="auto">
          <a:xfrm>
            <a:off x="468313" y="6308725"/>
            <a:ext cx="35290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400"/>
              <a:t>*</a:t>
            </a:r>
            <a:r>
              <a:rPr lang="es-ES" altLang="es-ES" sz="1400" i="1"/>
              <a:t>p</a:t>
            </a:r>
            <a:r>
              <a:rPr lang="es-ES" altLang="es-ES" sz="1400"/>
              <a:t>&lt;0,05; **</a:t>
            </a:r>
            <a:r>
              <a:rPr lang="es-ES" altLang="es-ES" sz="1400" i="1"/>
              <a:t>p</a:t>
            </a:r>
            <a:r>
              <a:rPr lang="es-ES" altLang="es-ES" sz="1400"/>
              <a:t>&lt;0,01; ***</a:t>
            </a:r>
            <a:r>
              <a:rPr lang="es-ES" altLang="es-ES" sz="1400" i="1"/>
              <a:t>p</a:t>
            </a:r>
            <a:r>
              <a:rPr lang="es-ES" altLang="es-ES" sz="1400"/>
              <a:t>&lt;0,001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55" name="Group 115"/>
          <p:cNvGraphicFramePr>
            <a:graphicFrameLocks noGrp="1"/>
          </p:cNvGraphicFramePr>
          <p:nvPr/>
        </p:nvGraphicFramePr>
        <p:xfrm>
          <a:off x="611188" y="2565400"/>
          <a:ext cx="8053387" cy="3491548"/>
        </p:xfrm>
        <a:graphic>
          <a:graphicData uri="http://schemas.openxmlformats.org/drawingml/2006/table">
            <a:tbl>
              <a:tblPr/>
              <a:tblGrid>
                <a:gridCol w="2232025"/>
                <a:gridCol w="1368425"/>
                <a:gridCol w="1454150"/>
                <a:gridCol w="1584325"/>
                <a:gridCol w="1414462"/>
              </a:tblGrid>
              <a:tr h="206375">
                <a:tc>
                  <a:txBody>
                    <a:bodyPr/>
                    <a:lstStyle/>
                    <a:p>
                      <a:pPr marL="69850" marR="0" lvl="0" indent="-69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B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β</a:t>
                      </a:r>
                      <a:endParaRPr kumimoji="0" lang="es-E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B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s-E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B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β</a:t>
                      </a:r>
                      <a:endParaRPr kumimoji="0" lang="es-E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B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s-E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B0AF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Edad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,07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,27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Sexo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-2,27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Nivel educativo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-,06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Situación laboral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2,67**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2,86**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GRUPO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4,21***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6,42***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Estrés percibido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2,99**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,21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4,02***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Autoeficacia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-,18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-2,46*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-,20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-3,37***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Falta Compromiso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,19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2,97**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,21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4,24***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Compromiso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,10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,02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,33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Afr. Humor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-,01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-,17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-,04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-,69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FAAA9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FAAA9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FAA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FAA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FAAA9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s-ES_tradnl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(10,149)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16,24***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32,52***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s-ES_tradnl" sz="1600" b="1" i="1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corregida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810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0,49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0,67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5930" name="13 Grupo"/>
          <p:cNvGrpSpPr>
            <a:grpSpLocks/>
          </p:cNvGrpSpPr>
          <p:nvPr/>
        </p:nvGrpSpPr>
        <p:grpSpPr bwMode="auto">
          <a:xfrm>
            <a:off x="395288" y="1268413"/>
            <a:ext cx="8464550" cy="576262"/>
            <a:chOff x="611561" y="1988056"/>
            <a:chExt cx="7943008" cy="800115"/>
          </a:xfrm>
        </p:grpSpPr>
        <p:grpSp>
          <p:nvGrpSpPr>
            <p:cNvPr id="35931" name="8 Grupo"/>
            <p:cNvGrpSpPr>
              <a:grpSpLocks/>
            </p:cNvGrpSpPr>
            <p:nvPr/>
          </p:nvGrpSpPr>
          <p:grpSpPr bwMode="auto">
            <a:xfrm>
              <a:off x="632944" y="1988056"/>
              <a:ext cx="7921625" cy="800115"/>
              <a:chOff x="726114" y="173580"/>
              <a:chExt cx="2242612" cy="1150873"/>
            </a:xfrm>
          </p:grpSpPr>
          <p:sp>
            <p:nvSpPr>
              <p:cNvPr id="7" name="6 Rectángulo redondeado"/>
              <p:cNvSpPr/>
              <p:nvPr/>
            </p:nvSpPr>
            <p:spPr>
              <a:xfrm>
                <a:off x="726114" y="244086"/>
                <a:ext cx="2242612" cy="1080367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" name="7 Rectángulo"/>
              <p:cNvSpPr/>
              <p:nvPr/>
            </p:nvSpPr>
            <p:spPr>
              <a:xfrm>
                <a:off x="790911" y="173580"/>
                <a:ext cx="2100638" cy="827487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5936" name="11 Rectángulo"/>
            <p:cNvSpPr>
              <a:spLocks noChangeArrowheads="1"/>
            </p:cNvSpPr>
            <p:nvPr/>
          </p:nvSpPr>
          <p:spPr bwMode="auto">
            <a:xfrm>
              <a:off x="611561" y="1988056"/>
              <a:ext cx="7849158" cy="551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sz="2000" b="1"/>
                <a:t>Factores predictores de los síntomas (Regresión múltiple; N=160)</a:t>
              </a:r>
            </a:p>
          </p:txBody>
        </p:sp>
      </p:grpSp>
      <p:grpSp>
        <p:nvGrpSpPr>
          <p:cNvPr id="35937" name="13 Grupo"/>
          <p:cNvGrpSpPr>
            <a:grpSpLocks/>
          </p:cNvGrpSpPr>
          <p:nvPr/>
        </p:nvGrpSpPr>
        <p:grpSpPr bwMode="auto">
          <a:xfrm>
            <a:off x="3132138" y="1989138"/>
            <a:ext cx="2371725" cy="488950"/>
            <a:chOff x="611560" y="1916448"/>
            <a:chExt cx="7921625" cy="751098"/>
          </a:xfrm>
        </p:grpSpPr>
        <p:grpSp>
          <p:nvGrpSpPr>
            <p:cNvPr id="35938" name="8 Grupo"/>
            <p:cNvGrpSpPr>
              <a:grpSpLocks/>
            </p:cNvGrpSpPr>
            <p:nvPr/>
          </p:nvGrpSpPr>
          <p:grpSpPr bwMode="auto">
            <a:xfrm>
              <a:off x="611560" y="1916448"/>
              <a:ext cx="7921625" cy="751098"/>
              <a:chOff x="720060" y="70580"/>
              <a:chExt cx="2242612" cy="1080367"/>
            </a:xfrm>
          </p:grpSpPr>
          <p:sp>
            <p:nvSpPr>
              <p:cNvPr id="17" name="16 Rectángulo redondeado"/>
              <p:cNvSpPr/>
              <p:nvPr/>
            </p:nvSpPr>
            <p:spPr>
              <a:xfrm>
                <a:off x="720060" y="70580"/>
                <a:ext cx="2242612" cy="1080367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17 Rectángulo"/>
              <p:cNvSpPr/>
              <p:nvPr/>
            </p:nvSpPr>
            <p:spPr>
              <a:xfrm>
                <a:off x="790610" y="172302"/>
                <a:ext cx="2101511" cy="83132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5943" name="11 Rectángulo"/>
            <p:cNvSpPr>
              <a:spLocks noChangeArrowheads="1"/>
            </p:cNvSpPr>
            <p:nvPr/>
          </p:nvSpPr>
          <p:spPr bwMode="auto">
            <a:xfrm>
              <a:off x="611560" y="1987168"/>
              <a:ext cx="7847393" cy="563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b="1"/>
                <a:t>ANSIEDAD</a:t>
              </a:r>
            </a:p>
          </p:txBody>
        </p:sp>
      </p:grpSp>
      <p:sp>
        <p:nvSpPr>
          <p:cNvPr id="35944" name="Text Box 106"/>
          <p:cNvSpPr txBox="1">
            <a:spLocks noChangeArrowheads="1"/>
          </p:cNvSpPr>
          <p:nvPr/>
        </p:nvSpPr>
        <p:spPr bwMode="auto">
          <a:xfrm>
            <a:off x="250825" y="6237288"/>
            <a:ext cx="73802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1333500">
              <a:spcBef>
                <a:spcPct val="50000"/>
              </a:spcBef>
              <a:spcAft>
                <a:spcPct val="35000"/>
              </a:spcAft>
            </a:pPr>
            <a:r>
              <a:rPr lang="es-ES" altLang="es-ES" sz="1400" i="1"/>
              <a:t>NOTAS:</a:t>
            </a:r>
            <a:r>
              <a:rPr lang="es-ES" altLang="es-ES" sz="1400"/>
              <a:t> Situación Laboral: 1=Activa; 2= No activa; GRUPO: 1=Control; 2= Clínico;                                       * </a:t>
            </a:r>
            <a:r>
              <a:rPr lang="es-ES" altLang="es-ES" sz="1400" i="1"/>
              <a:t>p</a:t>
            </a:r>
            <a:r>
              <a:rPr lang="es-ES" altLang="es-ES" sz="1400"/>
              <a:t>&lt;0,05; ** </a:t>
            </a:r>
            <a:r>
              <a:rPr lang="es-ES" altLang="es-ES" sz="1400" i="1"/>
              <a:t>p</a:t>
            </a:r>
            <a:r>
              <a:rPr lang="es-ES" altLang="es-ES" sz="1400"/>
              <a:t>&lt;0,01; *** </a:t>
            </a:r>
            <a:r>
              <a:rPr lang="es-ES" altLang="es-ES" sz="1400" i="1"/>
              <a:t>p</a:t>
            </a:r>
            <a:r>
              <a:rPr lang="es-ES" altLang="es-ES" sz="1400"/>
              <a:t>&lt;0,001</a:t>
            </a:r>
          </a:p>
        </p:txBody>
      </p:sp>
      <p:grpSp>
        <p:nvGrpSpPr>
          <p:cNvPr id="35945" name="21 Grupo"/>
          <p:cNvGrpSpPr>
            <a:grpSpLocks/>
          </p:cNvGrpSpPr>
          <p:nvPr/>
        </p:nvGrpSpPr>
        <p:grpSpPr bwMode="auto">
          <a:xfrm>
            <a:off x="6156325" y="1989138"/>
            <a:ext cx="2370138" cy="488950"/>
            <a:chOff x="611560" y="1916448"/>
            <a:chExt cx="7921625" cy="751098"/>
          </a:xfrm>
        </p:grpSpPr>
        <p:grpSp>
          <p:nvGrpSpPr>
            <p:cNvPr id="35946" name="8 Grupo"/>
            <p:cNvGrpSpPr>
              <a:grpSpLocks/>
            </p:cNvGrpSpPr>
            <p:nvPr/>
          </p:nvGrpSpPr>
          <p:grpSpPr bwMode="auto">
            <a:xfrm>
              <a:off x="611560" y="1916448"/>
              <a:ext cx="7921625" cy="751098"/>
              <a:chOff x="720060" y="70580"/>
              <a:chExt cx="2242612" cy="1080367"/>
            </a:xfrm>
          </p:grpSpPr>
          <p:sp>
            <p:nvSpPr>
              <p:cNvPr id="28" name="27 Rectángulo redondeado"/>
              <p:cNvSpPr/>
              <p:nvPr/>
            </p:nvSpPr>
            <p:spPr>
              <a:xfrm>
                <a:off x="720060" y="70580"/>
                <a:ext cx="2242612" cy="1080367"/>
              </a:xfrm>
              <a:prstGeom prst="roundRect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28 Rectángulo"/>
              <p:cNvSpPr/>
              <p:nvPr/>
            </p:nvSpPr>
            <p:spPr>
              <a:xfrm>
                <a:off x="790658" y="172302"/>
                <a:ext cx="2101415" cy="83132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13360" tIns="213360" rIns="213360" bIns="213360" spcCol="1270" anchor="ctr"/>
              <a:lstStyle/>
              <a:p>
                <a:pPr defTabSz="13335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s-E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5951" name="11 Rectángulo"/>
            <p:cNvSpPr>
              <a:spLocks noChangeArrowheads="1"/>
            </p:cNvSpPr>
            <p:nvPr/>
          </p:nvSpPr>
          <p:spPr bwMode="auto">
            <a:xfrm>
              <a:off x="611560" y="1987168"/>
              <a:ext cx="7847343" cy="563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35000"/>
                </a:spcAft>
              </a:pPr>
              <a:r>
                <a:rPr lang="es-ES_tradnl" altLang="es-ES" b="1"/>
                <a:t>DEPRESIÓN</a:t>
              </a:r>
            </a:p>
          </p:txBody>
        </p:sp>
      </p:grpSp>
      <p:sp>
        <p:nvSpPr>
          <p:cNvPr id="11" name="10 Rectángulo"/>
          <p:cNvSpPr/>
          <p:nvPr/>
        </p:nvSpPr>
        <p:spPr>
          <a:xfrm>
            <a:off x="3779838" y="5876925"/>
            <a:ext cx="1079500" cy="188913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6" name="25 Rectángulo"/>
          <p:cNvSpPr/>
          <p:nvPr/>
        </p:nvSpPr>
        <p:spPr>
          <a:xfrm>
            <a:off x="3203575" y="3789363"/>
            <a:ext cx="2303463" cy="107950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9" name="18 Rectángulo"/>
          <p:cNvSpPr/>
          <p:nvPr/>
        </p:nvSpPr>
        <p:spPr>
          <a:xfrm>
            <a:off x="6156325" y="3789363"/>
            <a:ext cx="2303463" cy="107950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0" name="19 Rectángulo"/>
          <p:cNvSpPr/>
          <p:nvPr/>
        </p:nvSpPr>
        <p:spPr>
          <a:xfrm>
            <a:off x="684213" y="3789363"/>
            <a:ext cx="2230437" cy="107950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6659563" y="5876925"/>
            <a:ext cx="1079500" cy="188913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6" grpId="0" animBg="1"/>
      <p:bldP spid="19" grpId="0" animBg="1"/>
      <p:bldP spid="20" grpId="0" animBg="1"/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/>
          </p:cNvSpPr>
          <p:nvPr/>
        </p:nvSpPr>
        <p:spPr bwMode="auto">
          <a:xfrm>
            <a:off x="323850" y="1989138"/>
            <a:ext cx="82804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1900" b="1" dirty="0" err="1"/>
              <a:t>Autoeficacia</a:t>
            </a:r>
            <a:r>
              <a:rPr lang="es-ES" sz="1900" b="1" dirty="0"/>
              <a:t> y afrontamiento</a:t>
            </a:r>
            <a:r>
              <a:rPr lang="es-ES" sz="1900" dirty="0"/>
              <a:t>: pueden ser </a:t>
            </a:r>
            <a:r>
              <a:rPr lang="es-ES" sz="1900" b="1" dirty="0"/>
              <a:t>factores de vulnerabilidad</a:t>
            </a:r>
            <a:r>
              <a:rPr lang="es-ES" sz="1900" dirty="0"/>
              <a:t> o protección para el desarrollo de TA ante sucesos vitales estresantes.</a:t>
            </a:r>
          </a:p>
          <a:p>
            <a:pPr marL="273050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1900" dirty="0"/>
              <a:t>Situación laboral activa/pasiva:  factor </a:t>
            </a:r>
            <a:r>
              <a:rPr lang="es-ES" sz="1900" dirty="0" err="1"/>
              <a:t>predictor</a:t>
            </a:r>
            <a:r>
              <a:rPr lang="es-ES" sz="1900" dirty="0"/>
              <a:t> </a:t>
            </a:r>
            <a:r>
              <a:rPr lang="es-ES" sz="1900" dirty="0" smtClean="0"/>
              <a:t>decisivo en los síntomas.</a:t>
            </a:r>
            <a:endParaRPr lang="es-ES" sz="1900" dirty="0"/>
          </a:p>
          <a:p>
            <a:pPr marL="273050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1900" dirty="0"/>
              <a:t>Contribución al conocimiento del TA: </a:t>
            </a:r>
          </a:p>
          <a:p>
            <a:pPr marL="547688" lvl="1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1900" dirty="0"/>
              <a:t>de los factores etiológicos (percepción de estrés, </a:t>
            </a:r>
            <a:r>
              <a:rPr lang="es-ES" sz="1900" dirty="0" err="1"/>
              <a:t>autoeficacia</a:t>
            </a:r>
            <a:r>
              <a:rPr lang="es-ES" sz="1900" dirty="0"/>
              <a:t> y afrontamiento).</a:t>
            </a:r>
          </a:p>
          <a:p>
            <a:pPr marL="547688" lvl="1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1900" dirty="0"/>
              <a:t>desarrollo de estrategias de evaluación y de intervención (sobre el uso de afrontamiento </a:t>
            </a:r>
            <a:r>
              <a:rPr lang="es-ES" sz="1900" dirty="0" err="1"/>
              <a:t>desadaptativo</a:t>
            </a:r>
            <a:r>
              <a:rPr lang="es-ES" sz="1900" dirty="0"/>
              <a:t>; expectativas de </a:t>
            </a:r>
            <a:r>
              <a:rPr lang="es-ES" sz="1900" dirty="0" err="1"/>
              <a:t>autoeficacia</a:t>
            </a:r>
            <a:r>
              <a:rPr lang="es-ES" sz="1900" dirty="0"/>
              <a:t>).</a:t>
            </a:r>
          </a:p>
          <a:p>
            <a:pPr marL="273050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1900" dirty="0"/>
              <a:t>Líneas futuras de trabajo: </a:t>
            </a:r>
          </a:p>
          <a:p>
            <a:pPr marL="547688" lvl="1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1900" dirty="0"/>
              <a:t>recogiendo datos longitudinales de los pacientes de la muestra.</a:t>
            </a:r>
          </a:p>
          <a:p>
            <a:pPr marL="547688" lvl="1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1900" dirty="0"/>
              <a:t>analizando otros trastornos (ej., trastorno depresivo) para contrastar con TA.</a:t>
            </a:r>
          </a:p>
          <a:p>
            <a:pPr marL="273050" indent="-2730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endParaRPr lang="es-ES" sz="1900" dirty="0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700338" y="1341438"/>
            <a:ext cx="3600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/>
              <a:t>CONCLUSIONES</a:t>
            </a:r>
          </a:p>
        </p:txBody>
      </p:sp>
    </p:spTree>
  </p:cSld>
  <p:clrMapOvr>
    <a:masterClrMapping/>
  </p:clrMapOvr>
  <p:transition advClick="0" advTm="13000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468313" y="958730"/>
            <a:ext cx="8320087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Tx/>
              <a:buChar char="•"/>
            </a:pPr>
            <a:endParaRPr lang="es-ES" b="1" dirty="0"/>
          </a:p>
          <a:p>
            <a:pPr algn="ctr"/>
            <a:r>
              <a:rPr lang="es-ES" sz="2000" b="1" dirty="0" smtClean="0"/>
              <a:t>IMPLICACIONES </a:t>
            </a:r>
            <a:r>
              <a:rPr lang="es-ES" sz="2000" b="1" dirty="0"/>
              <a:t>MÁS </a:t>
            </a:r>
            <a:r>
              <a:rPr lang="es-ES" sz="2000" b="1" dirty="0" smtClean="0"/>
              <a:t>IMPORTANTES</a:t>
            </a:r>
            <a:endParaRPr lang="es-ES" sz="2000" b="1" dirty="0"/>
          </a:p>
          <a:p>
            <a:pPr algn="just"/>
            <a:endParaRPr lang="es-ES" sz="2000" b="1" dirty="0"/>
          </a:p>
          <a:p>
            <a:pPr>
              <a:buFontTx/>
              <a:buChar char="•"/>
            </a:pPr>
            <a:r>
              <a:rPr lang="es-ES" sz="2000" dirty="0" smtClean="0"/>
              <a:t> </a:t>
            </a:r>
            <a:r>
              <a:rPr lang="es-ES" dirty="0"/>
              <a:t>P</a:t>
            </a:r>
            <a:r>
              <a:rPr lang="es-ES" dirty="0" smtClean="0"/>
              <a:t>ersonal médico o de enfermería en AP: papel fundamental en el aumento de la </a:t>
            </a:r>
            <a:r>
              <a:rPr lang="es-ES" dirty="0" err="1" smtClean="0"/>
              <a:t>autoeficacia</a:t>
            </a:r>
            <a:r>
              <a:rPr lang="es-ES" dirty="0" smtClean="0"/>
              <a:t> percibida de los pacientes con respecto a diferentes conductas (con información, estrategias de persuasión verbal, </a:t>
            </a:r>
            <a:r>
              <a:rPr lang="es-ES" dirty="0" err="1" smtClean="0"/>
              <a:t>etc</a:t>
            </a:r>
            <a:r>
              <a:rPr lang="es-ES" dirty="0" smtClean="0"/>
              <a:t>) (</a:t>
            </a:r>
            <a:r>
              <a:rPr lang="es-ES" dirty="0" err="1" smtClean="0"/>
              <a:t>Bandura</a:t>
            </a:r>
            <a:r>
              <a:rPr lang="es-ES" dirty="0" smtClean="0"/>
              <a:t>, 1995,1997), que sin embargo son a veces insuficientes, requiriéndose de intervenciones de especialistas en psicología clínica.</a:t>
            </a:r>
          </a:p>
          <a:p>
            <a:pPr algn="just">
              <a:buFontTx/>
              <a:buChar char="•"/>
            </a:pPr>
            <a:endParaRPr lang="es-ES" b="1" dirty="0" smtClean="0"/>
          </a:p>
          <a:p>
            <a:pPr algn="just">
              <a:buFontTx/>
              <a:buChar char="•"/>
            </a:pPr>
            <a:endParaRPr lang="es-ES" b="1" dirty="0"/>
          </a:p>
          <a:p>
            <a:pPr algn="just">
              <a:buFontTx/>
              <a:buChar char="•"/>
            </a:pPr>
            <a:r>
              <a:rPr lang="es-ES" dirty="0"/>
              <a:t>Importancia del desarrollo de </a:t>
            </a:r>
            <a:r>
              <a:rPr lang="es-ES" b="1" dirty="0"/>
              <a:t>programas de intervención psicológica en AP</a:t>
            </a:r>
            <a:r>
              <a:rPr lang="es-ES" dirty="0"/>
              <a:t> orientados a la </a:t>
            </a:r>
            <a:r>
              <a:rPr lang="es-ES" b="1" dirty="0"/>
              <a:t>mejora de la </a:t>
            </a:r>
            <a:r>
              <a:rPr lang="es-ES" b="1" dirty="0" err="1"/>
              <a:t>autoeficacia</a:t>
            </a:r>
            <a:r>
              <a:rPr lang="es-ES" b="1" dirty="0"/>
              <a:t>, </a:t>
            </a:r>
            <a:r>
              <a:rPr lang="es-ES" dirty="0"/>
              <a:t>tanto en relación al desarrollo y mantenimiento de</a:t>
            </a:r>
            <a:r>
              <a:rPr lang="es-ES" b="1" dirty="0"/>
              <a:t> conductas de</a:t>
            </a:r>
            <a:r>
              <a:rPr lang="es-ES" dirty="0"/>
              <a:t> </a:t>
            </a:r>
            <a:r>
              <a:rPr lang="es-ES" b="1" dirty="0"/>
              <a:t>salud </a:t>
            </a:r>
            <a:r>
              <a:rPr lang="es-ES" dirty="0"/>
              <a:t>en general, como a las conductas relacionadas</a:t>
            </a:r>
            <a:r>
              <a:rPr lang="es-ES" b="1" dirty="0"/>
              <a:t> </a:t>
            </a:r>
            <a:r>
              <a:rPr lang="es-ES" dirty="0"/>
              <a:t>con</a:t>
            </a:r>
            <a:r>
              <a:rPr lang="es-ES" b="1" dirty="0"/>
              <a:t> </a:t>
            </a:r>
            <a:r>
              <a:rPr lang="es-ES" dirty="0"/>
              <a:t>el </a:t>
            </a:r>
            <a:r>
              <a:rPr lang="es-ES" b="1" dirty="0"/>
              <a:t>manejo de los problemas o </a:t>
            </a:r>
            <a:r>
              <a:rPr lang="es-ES" b="1" dirty="0" err="1"/>
              <a:t>estresores</a:t>
            </a:r>
            <a:r>
              <a:rPr lang="es-ES" b="1" dirty="0"/>
              <a:t> vitales.</a:t>
            </a:r>
          </a:p>
        </p:txBody>
      </p:sp>
      <p:sp>
        <p:nvSpPr>
          <p:cNvPr id="53307" name="AutoShape 59"/>
          <p:cNvSpPr>
            <a:spLocks noChangeArrowheads="1"/>
          </p:cNvSpPr>
          <p:nvPr/>
        </p:nvSpPr>
        <p:spPr bwMode="auto">
          <a:xfrm>
            <a:off x="3851920" y="5085184"/>
            <a:ext cx="936625" cy="50323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3308" name="Text Box 60"/>
          <p:cNvSpPr txBox="1">
            <a:spLocks noChangeArrowheads="1"/>
          </p:cNvSpPr>
          <p:nvPr/>
        </p:nvSpPr>
        <p:spPr bwMode="auto">
          <a:xfrm>
            <a:off x="611560" y="5589240"/>
            <a:ext cx="81369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dirty="0"/>
              <a:t>Redundará en una mejora de la salud en general, y de la salud mental en particular.</a:t>
            </a:r>
          </a:p>
        </p:txBody>
      </p:sp>
      <p:sp>
        <p:nvSpPr>
          <p:cNvPr id="5" name="AutoShape 59"/>
          <p:cNvSpPr>
            <a:spLocks noChangeArrowheads="1"/>
          </p:cNvSpPr>
          <p:nvPr/>
        </p:nvSpPr>
        <p:spPr bwMode="auto">
          <a:xfrm>
            <a:off x="3851920" y="3356992"/>
            <a:ext cx="936625" cy="50323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395288" y="1773238"/>
          <a:ext cx="8137525" cy="4384676"/>
        </p:xfrm>
        <a:graphic>
          <a:graphicData uri="http://schemas.openxmlformats.org/drawingml/2006/table">
            <a:tbl>
              <a:tblPr/>
              <a:tblGrid>
                <a:gridCol w="1512887"/>
                <a:gridCol w="6624638"/>
              </a:tblGrid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OBJETIVOS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Potenciación y optimización de los recursos de afrontamiento de la persona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Responsabilización y empoderamiento de la persona en el cambio 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(Costa y López, 2006; Froján, 1999; Pérez y Fernández, 2008).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1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ESTRATEGIAS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Basadas en las cuatro fuentes de información en que se basa la AE (</a:t>
                      </a:r>
                      <a:r>
                        <a:rPr kumimoji="0" lang="es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Bandura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, 1995, 1997):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     - Experiencia directa de logro en la ejecución, o éxitos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     - Aprendizaje observacional (vicario)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     - Persuasión verbal de otros significativos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     - Manejo de estados fisiológicos/psicológicos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8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TÉCNICAS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Cualquiera que ayude a la consecución de las anteriores: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s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Psicoeducación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 y aprendizaje de estrategias concretas, a través de moldeamiento, modelado, establecimiento de objetivos y tareas progresivas, </a:t>
                      </a:r>
                      <a:r>
                        <a:rPr kumimoji="0" lang="es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etc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Reestructuración cognitiva para el cambio de pensamientos, creencias o actitudes.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Estrategias motivacionales como las derivadas de  la “entrevista motivacional” (Millar y </a:t>
                      </a:r>
                      <a:r>
                        <a:rPr kumimoji="0" lang="es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Rollnick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, 1999).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Times New Roman" pitchFamily="18" charset="0"/>
                        </a:rPr>
                        <a:t> Técnicas para el manejo de la activación fisiológica, etc.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979613" y="1196975"/>
            <a:ext cx="5040312" cy="3667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PROGRAMAS PARA LA MEJORA DE LA AE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979712" y="3068638"/>
            <a:ext cx="52565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dirty="0">
                <a:latin typeface="AR BERKLEY" pitchFamily="2" charset="0"/>
              </a:rPr>
              <a:t>Muchas gracias por su atención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627313" y="1844675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/>
              <a:t>AUTOEFICACIA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55650" y="2636838"/>
            <a:ext cx="79200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dirty="0"/>
              <a:t>DEFINICIÓN: “Creencias de una persona sobre sus propias capacidades para organizar y ejecutar los cursos de acción requeridos para producir los resultados deseados” (</a:t>
            </a:r>
            <a:r>
              <a:rPr lang="es-ES" sz="2000" dirty="0" err="1"/>
              <a:t>Bandura</a:t>
            </a:r>
            <a:r>
              <a:rPr lang="es-ES" sz="2000" dirty="0"/>
              <a:t>, 1995, p.3</a:t>
            </a:r>
            <a:r>
              <a:rPr lang="es-ES" sz="2000" dirty="0" smtClean="0"/>
              <a:t>).</a:t>
            </a:r>
            <a:endParaRPr lang="es-ES" sz="2000" dirty="0"/>
          </a:p>
        </p:txBody>
      </p:sp>
    </p:spTree>
  </p:cSld>
  <p:clrMapOvr>
    <a:masterClrMapping/>
  </p:clrMapOvr>
  <p:transition spd="med" advTm="13000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3059113" y="1268413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/>
              <a:t>AUTOEFICACIA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323850" y="1844675"/>
            <a:ext cx="8351838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s-ES" sz="1900" dirty="0"/>
              <a:t>Influencia significativa en el funcionamiento y bienestar general del individuo, y papel fundamental </a:t>
            </a:r>
            <a:r>
              <a:rPr lang="es-ES" sz="1900" dirty="0" smtClean="0"/>
              <a:t>en estilo de vida, e </a:t>
            </a:r>
            <a:r>
              <a:rPr lang="es-ES" sz="1900" dirty="0"/>
              <a:t>iniciación y mantenimiento de conductas, de salud y </a:t>
            </a:r>
            <a:r>
              <a:rPr lang="es-ES" sz="1900" dirty="0" smtClean="0"/>
              <a:t>enfermedad, entre ellas:</a:t>
            </a:r>
            <a:endParaRPr lang="es-ES" sz="1900" dirty="0"/>
          </a:p>
          <a:p>
            <a:pPr marL="800100" lvl="1" indent="-342900">
              <a:spcBef>
                <a:spcPct val="50000"/>
              </a:spcBef>
              <a:buFontTx/>
              <a:buChar char="•"/>
            </a:pPr>
            <a:r>
              <a:rPr lang="es-ES" sz="1900" dirty="0"/>
              <a:t>Hábitos de </a:t>
            </a:r>
            <a:r>
              <a:rPr lang="es-ES" sz="1900" dirty="0" smtClean="0"/>
              <a:t>ejercicio</a:t>
            </a:r>
            <a:r>
              <a:rPr lang="es-ES" sz="1900" dirty="0"/>
              <a:t>, alimentación, sueño, higiene, consumo de sustancias, </a:t>
            </a:r>
            <a:r>
              <a:rPr lang="es-ES" sz="1900" dirty="0" err="1"/>
              <a:t>etc</a:t>
            </a:r>
            <a:endParaRPr lang="es-ES" sz="1900" dirty="0"/>
          </a:p>
          <a:p>
            <a:pPr marL="800100" lvl="1" indent="-342900">
              <a:spcBef>
                <a:spcPct val="50000"/>
              </a:spcBef>
              <a:buFontTx/>
              <a:buChar char="•"/>
            </a:pPr>
            <a:r>
              <a:rPr lang="es-ES" sz="1900" dirty="0"/>
              <a:t>Manejo de enfermedades crónicas o dolorosas.</a:t>
            </a:r>
          </a:p>
          <a:p>
            <a:pPr marL="800100" lvl="1" indent="-342900">
              <a:spcBef>
                <a:spcPct val="50000"/>
              </a:spcBef>
              <a:buFontTx/>
              <a:buChar char="•"/>
            </a:pPr>
            <a:r>
              <a:rPr lang="es-ES" sz="1900" dirty="0"/>
              <a:t>Afrontamiento del estrés vital, a través de la resolución de problemas o de la autorregulación emocional para reducir su impacto. </a:t>
            </a:r>
          </a:p>
          <a:p>
            <a:pPr marL="800100" lvl="1" indent="-342900">
              <a:spcBef>
                <a:spcPct val="50000"/>
              </a:spcBef>
              <a:buFontTx/>
              <a:buChar char="•"/>
            </a:pPr>
            <a:endParaRPr lang="es-ES" sz="1900" dirty="0"/>
          </a:p>
          <a:p>
            <a:pPr marL="342900" indent="-342900">
              <a:spcBef>
                <a:spcPct val="50000"/>
              </a:spcBef>
            </a:pPr>
            <a:r>
              <a:rPr lang="es-ES" dirty="0"/>
              <a:t>	Implicaciones importantes en el ámbito de la psicología de la salud y la atención </a:t>
            </a:r>
            <a:r>
              <a:rPr lang="es-ES" dirty="0" smtClean="0"/>
              <a:t>primaria.</a:t>
            </a:r>
            <a:endParaRPr lang="es-ES" sz="1900" dirty="0"/>
          </a:p>
          <a:p>
            <a:pPr marL="342900" indent="-342900">
              <a:spcBef>
                <a:spcPct val="50000"/>
              </a:spcBef>
            </a:pPr>
            <a:r>
              <a:rPr lang="es-ES" sz="1600" dirty="0" err="1"/>
              <a:t>Bandura</a:t>
            </a:r>
            <a:r>
              <a:rPr lang="es-ES" sz="1600" dirty="0"/>
              <a:t>, 1995, 2012; </a:t>
            </a:r>
            <a:r>
              <a:rPr lang="es-ES" sz="1600" dirty="0" err="1"/>
              <a:t>Grembowski</a:t>
            </a:r>
            <a:r>
              <a:rPr lang="es-ES" sz="1600" dirty="0"/>
              <a:t> et al., 1993; Klein-</a:t>
            </a:r>
            <a:r>
              <a:rPr lang="es-ES" sz="1600" dirty="0" err="1"/>
              <a:t>Hessling</a:t>
            </a:r>
            <a:r>
              <a:rPr lang="es-ES" sz="1600" dirty="0"/>
              <a:t>, </a:t>
            </a:r>
            <a:r>
              <a:rPr lang="es-ES" sz="1600" dirty="0" err="1"/>
              <a:t>Lohaus</a:t>
            </a:r>
            <a:r>
              <a:rPr lang="es-ES" sz="1600" dirty="0"/>
              <a:t> y </a:t>
            </a:r>
            <a:r>
              <a:rPr lang="es-ES" sz="1600" dirty="0" err="1"/>
              <a:t>Ball</a:t>
            </a:r>
            <a:r>
              <a:rPr lang="es-ES" sz="1600" dirty="0"/>
              <a:t>, 2005)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3924300" y="4868863"/>
            <a:ext cx="503238" cy="504825"/>
          </a:xfrm>
          <a:prstGeom prst="downArrow">
            <a:avLst>
              <a:gd name="adj1" fmla="val 50000"/>
              <a:gd name="adj2" fmla="val 250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3059113" y="1484313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/>
              <a:t>AFRONTAMIENTO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755650" y="2420938"/>
            <a:ext cx="792003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dirty="0"/>
              <a:t>DEFINICIÓN</a:t>
            </a:r>
            <a:r>
              <a:rPr lang="es-ES" sz="2000" dirty="0" smtClean="0"/>
              <a:t>:</a:t>
            </a:r>
            <a:r>
              <a:rPr lang="es-ES" sz="2000" dirty="0"/>
              <a:t> </a:t>
            </a:r>
            <a:r>
              <a:rPr lang="es-ES" sz="2000" dirty="0" smtClean="0"/>
              <a:t>Se </a:t>
            </a:r>
            <a:r>
              <a:rPr lang="es-ES" sz="2000" dirty="0"/>
              <a:t>refiere a todos los esfuerzos cognitivos y </a:t>
            </a:r>
            <a:r>
              <a:rPr lang="es-ES" sz="2000" dirty="0" err="1"/>
              <a:t>comportamentales</a:t>
            </a:r>
            <a:r>
              <a:rPr lang="es-ES" sz="2000" dirty="0"/>
              <a:t> constantemente cambiantes para manejar las demandas específicas externas o internas apreciadas como excedentes o que desbordan los recursos del individuo (</a:t>
            </a:r>
            <a:r>
              <a:rPr lang="es-ES" sz="2000" dirty="0" err="1"/>
              <a:t>Lazarus</a:t>
            </a:r>
            <a:r>
              <a:rPr lang="es-ES" sz="2000" dirty="0"/>
              <a:t> y </a:t>
            </a:r>
            <a:r>
              <a:rPr lang="es-ES" sz="2000" dirty="0" err="1"/>
              <a:t>Folkman</a:t>
            </a:r>
            <a:r>
              <a:rPr lang="es-ES" sz="2000" dirty="0"/>
              <a:t>, 1984, 1987). 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611188" y="1557338"/>
            <a:ext cx="8210550" cy="489585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s-ES" sz="2000" b="1" dirty="0"/>
              <a:t>Relación </a:t>
            </a:r>
            <a:r>
              <a:rPr lang="es-ES" sz="2000" b="1" dirty="0" smtClean="0"/>
              <a:t>tipos de afrontamiento </a:t>
            </a:r>
            <a:r>
              <a:rPr lang="es-ES" sz="2000" b="1" dirty="0"/>
              <a:t>y salud mental: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endParaRPr lang="es-ES" sz="2000" b="1" dirty="0"/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es-ES" sz="2000" dirty="0"/>
              <a:t>El </a:t>
            </a:r>
            <a:r>
              <a:rPr lang="es-ES" sz="2000" b="1" i="1" dirty="0"/>
              <a:t>afrontamiento adaptativo o de compromiso</a:t>
            </a:r>
            <a:r>
              <a:rPr lang="es-ES" sz="2000" dirty="0"/>
              <a:t> se relaciona con mejor manejo del estrés, y con menor </a:t>
            </a:r>
            <a:r>
              <a:rPr lang="es-ES" sz="2000" dirty="0" smtClean="0"/>
              <a:t>psicopatología.</a:t>
            </a:r>
            <a:endParaRPr lang="es-ES" sz="2000" dirty="0"/>
          </a:p>
          <a:p>
            <a:pPr marL="273050" lvl="1">
              <a:lnSpc>
                <a:spcPct val="80000"/>
              </a:lnSpc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None/>
            </a:pPr>
            <a:r>
              <a:rPr lang="es-ES" sz="2000" dirty="0">
                <a:solidFill>
                  <a:schemeClr val="tx2"/>
                </a:solidFill>
              </a:rPr>
              <a:t>	</a:t>
            </a:r>
            <a:r>
              <a:rPr lang="es-ES" sz="2000" dirty="0"/>
              <a:t>(Incluye estrategias de afrontamiento activo, planificación, reevaluación positiva, y aceptación</a:t>
            </a:r>
            <a:r>
              <a:rPr lang="es-ES" sz="2000" dirty="0" smtClean="0"/>
              <a:t>).</a:t>
            </a:r>
            <a:endParaRPr lang="es-ES" sz="2000" dirty="0"/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endParaRPr lang="es-ES" sz="2000" dirty="0"/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es-ES" sz="2000" dirty="0"/>
              <a:t>El </a:t>
            </a:r>
            <a:r>
              <a:rPr lang="es-ES" sz="2000" b="1" i="1" dirty="0"/>
              <a:t>afrontamiento </a:t>
            </a:r>
            <a:r>
              <a:rPr lang="es-ES" sz="2000" b="1" i="1" dirty="0" err="1"/>
              <a:t>evitativo</a:t>
            </a:r>
            <a:r>
              <a:rPr lang="es-ES" sz="2000" b="1" i="1" dirty="0"/>
              <a:t>, </a:t>
            </a:r>
            <a:r>
              <a:rPr lang="es-ES" sz="2000" b="1" i="1" dirty="0" err="1"/>
              <a:t>desadaptativo</a:t>
            </a:r>
            <a:r>
              <a:rPr lang="es-ES" sz="2000" b="1" i="1" dirty="0"/>
              <a:t>, o de falta de compromiso</a:t>
            </a:r>
            <a:r>
              <a:rPr lang="es-ES" sz="2000" dirty="0"/>
              <a:t>: se relaciona con peor manejo del estrés y más </a:t>
            </a:r>
            <a:r>
              <a:rPr lang="es-ES" sz="2000" dirty="0" smtClean="0"/>
              <a:t>psicopatología.</a:t>
            </a:r>
            <a:endParaRPr lang="es-ES" sz="2000" dirty="0"/>
          </a:p>
          <a:p>
            <a:pPr marL="593725" lvl="2">
              <a:lnSpc>
                <a:spcPct val="80000"/>
              </a:lnSpc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None/>
            </a:pPr>
            <a:r>
              <a:rPr lang="es-ES" sz="2000" dirty="0"/>
              <a:t>	(Incluye estrategias de desahogo, </a:t>
            </a:r>
            <a:r>
              <a:rPr lang="es-ES" sz="2000" dirty="0" err="1"/>
              <a:t>autoculpa</a:t>
            </a:r>
            <a:r>
              <a:rPr lang="es-ES" sz="2000" dirty="0"/>
              <a:t>, abandono, negación</a:t>
            </a:r>
            <a:r>
              <a:rPr lang="es-ES" sz="2000" dirty="0" smtClean="0"/>
              <a:t>).</a:t>
            </a:r>
            <a:endParaRPr lang="es-ES" sz="2000" dirty="0"/>
          </a:p>
          <a:p>
            <a:pPr marL="593725" lvl="2">
              <a:lnSpc>
                <a:spcPct val="80000"/>
              </a:lnSpc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None/>
            </a:pPr>
            <a:r>
              <a:rPr lang="en-US" sz="2000" dirty="0"/>
              <a:t>			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s-ES" sz="2000" b="1" i="1" dirty="0" smtClean="0"/>
              <a:t>- Flexibilidad</a:t>
            </a:r>
            <a:r>
              <a:rPr lang="es-ES" sz="2000" dirty="0" smtClean="0"/>
              <a:t> </a:t>
            </a:r>
            <a:r>
              <a:rPr lang="es-ES" sz="2000" dirty="0"/>
              <a:t>del afrontamiento: capacidad de utilizar la estrategia más apropiada en función de las demandas </a:t>
            </a:r>
            <a:r>
              <a:rPr lang="es-ES" sz="2000" dirty="0" smtClean="0"/>
              <a:t>contextuales.</a:t>
            </a:r>
            <a:endParaRPr lang="es-ES" sz="2000" dirty="0"/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s-ES" sz="2000" dirty="0">
                <a:latin typeface="Gill Sans MT" pitchFamily="34" charset="0"/>
              </a:rPr>
              <a:t>	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es-ES" sz="2000" dirty="0">
                <a:latin typeface="Gill Sans MT" pitchFamily="34" charset="0"/>
              </a:rPr>
              <a:t>       </a:t>
            </a:r>
            <a:r>
              <a:rPr lang="es-ES" sz="1600" dirty="0"/>
              <a:t>(</a:t>
            </a:r>
            <a:r>
              <a:rPr lang="es-ES" sz="1600" dirty="0" err="1"/>
              <a:t>Cheng</a:t>
            </a:r>
            <a:r>
              <a:rPr lang="es-ES" sz="1600" dirty="0"/>
              <a:t>, 2003; </a:t>
            </a:r>
            <a:r>
              <a:rPr lang="es-ES" sz="1600" dirty="0" err="1"/>
              <a:t>Garnefski</a:t>
            </a:r>
            <a:r>
              <a:rPr lang="es-ES" sz="1600" dirty="0"/>
              <a:t> et al., 2003; </a:t>
            </a:r>
            <a:r>
              <a:rPr lang="en-US" sz="1600" dirty="0"/>
              <a:t>Shapiro et al., 2012</a:t>
            </a:r>
            <a:r>
              <a:rPr lang="es-ES" sz="1600" dirty="0"/>
              <a:t>)</a:t>
            </a:r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/>
          </p:cNvSpPr>
          <p:nvPr/>
        </p:nvSpPr>
        <p:spPr bwMode="auto">
          <a:xfrm>
            <a:off x="457200" y="1219200"/>
            <a:ext cx="8362950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es-ES" sz="2000" b="1" dirty="0"/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 dirty="0"/>
              <a:t>Ante esta situación es frecuente el diagnóstico de</a:t>
            </a:r>
            <a:r>
              <a:rPr lang="es-ES" sz="2000" b="1" dirty="0"/>
              <a:t> Trastorno Adaptativo (TA) o “Reacción de estrés”.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es-ES" sz="2000" b="1" dirty="0"/>
          </a:p>
          <a:p>
            <a:pPr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2000" b="1" dirty="0"/>
              <a:t>reacción </a:t>
            </a:r>
            <a:r>
              <a:rPr lang="es-ES" sz="2000" b="1" dirty="0" err="1"/>
              <a:t>desadaptativa</a:t>
            </a:r>
            <a:r>
              <a:rPr lang="es-ES" sz="2000" b="1" dirty="0"/>
              <a:t> </a:t>
            </a:r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a </a:t>
            </a:r>
            <a:r>
              <a:rPr lang="es-ES" sz="2000" b="1" i="1" dirty="0" err="1"/>
              <a:t>estresores</a:t>
            </a:r>
            <a:r>
              <a:rPr lang="es-ES" sz="2000" b="1" i="1" dirty="0"/>
              <a:t> psicosociales identificables </a:t>
            </a:r>
            <a:r>
              <a:rPr lang="es-ES" sz="2000" dirty="0"/>
              <a:t>que </a:t>
            </a:r>
            <a:r>
              <a:rPr lang="es-ES" sz="2000" dirty="0" smtClean="0"/>
              <a:t>incluyen. </a:t>
            </a:r>
            <a:endParaRPr lang="es-ES" sz="2000" dirty="0"/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una amplia variedad de </a:t>
            </a:r>
            <a:r>
              <a:rPr lang="es-ES" sz="2000" b="1" i="1" dirty="0"/>
              <a:t>síntomas emocionales y/o </a:t>
            </a:r>
            <a:r>
              <a:rPr lang="es-ES" sz="2000" b="1" i="1" dirty="0" err="1"/>
              <a:t>comportamentales</a:t>
            </a:r>
            <a:r>
              <a:rPr lang="es-ES" sz="2000" b="1" i="1" dirty="0"/>
              <a:t> intensos y desproporcionados </a:t>
            </a:r>
            <a:r>
              <a:rPr lang="es-ES" sz="2000" dirty="0"/>
              <a:t>(que se producen en los 3 meses siguientes al inicio del </a:t>
            </a:r>
            <a:r>
              <a:rPr lang="es-ES" sz="2000" dirty="0" err="1"/>
              <a:t>estresor</a:t>
            </a:r>
            <a:r>
              <a:rPr lang="es-ES" sz="2000" i="1" dirty="0" smtClean="0"/>
              <a:t>).</a:t>
            </a:r>
            <a:endParaRPr lang="es-ES" sz="2000" i="1" dirty="0"/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así como un </a:t>
            </a:r>
            <a:r>
              <a:rPr lang="es-ES" sz="2000" b="1" i="1" dirty="0"/>
              <a:t>significativo deterioro en el funcionamiento</a:t>
            </a:r>
            <a:r>
              <a:rPr lang="es-ES" sz="2000" b="1" dirty="0"/>
              <a:t> </a:t>
            </a:r>
            <a:r>
              <a:rPr lang="es-ES" sz="2000" dirty="0"/>
              <a:t>social u </a:t>
            </a:r>
            <a:r>
              <a:rPr lang="es-ES" sz="2000" dirty="0" smtClean="0"/>
              <a:t>ocupacional.</a:t>
            </a:r>
            <a:endParaRPr lang="es-ES" sz="2000" dirty="0"/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es-ES" sz="2000" dirty="0"/>
          </a:p>
          <a:p>
            <a:pPr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2000" b="1" dirty="0"/>
              <a:t>incapacidad </a:t>
            </a:r>
            <a:r>
              <a:rPr lang="es-ES" sz="2000" dirty="0"/>
              <a:t>para afrontar los problemas, planificar el futuro o continuar en la situación </a:t>
            </a:r>
            <a:r>
              <a:rPr lang="es-ES" sz="2000" dirty="0" smtClean="0"/>
              <a:t>presente.</a:t>
            </a:r>
            <a:endParaRPr lang="es-ES" sz="2000" dirty="0"/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es-ES" sz="2000" dirty="0"/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2000" dirty="0"/>
              <a:t>			[DSM-V (APA, 2013) y CIE-10 (WHO, 1992)]</a:t>
            </a:r>
          </a:p>
          <a:p>
            <a:pPr marL="547688" lvl="1" indent="-273050" algn="just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es-ES" sz="2000" dirty="0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/>
          </p:cNvSpPr>
          <p:nvPr/>
        </p:nvSpPr>
        <p:spPr bwMode="auto">
          <a:xfrm>
            <a:off x="468313" y="1341438"/>
            <a:ext cx="836295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s-ES" sz="2000" b="1" dirty="0"/>
              <a:t>Prevalencia del TA: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1% en población general.</a:t>
            </a:r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Entre 5 y 35% en centros de atención primaria, hospitales, centros ambulatorios de salud mental.</a:t>
            </a:r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Hasta 50% en poblaciones especiales sometidas a diferentes </a:t>
            </a:r>
            <a:r>
              <a:rPr lang="es-ES" sz="2000" dirty="0" err="1"/>
              <a:t>estresores</a:t>
            </a:r>
            <a:r>
              <a:rPr lang="es-ES" sz="2000" dirty="0"/>
              <a:t>.</a:t>
            </a:r>
          </a:p>
          <a:p>
            <a:pPr marL="273050" indent="-27305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s-ES" sz="2000" b="1" dirty="0"/>
              <a:t>Pronóstico del TA:</a:t>
            </a:r>
            <a:r>
              <a:rPr lang="es-ES" sz="2000" dirty="0"/>
              <a:t> </a:t>
            </a:r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Se considera bueno (tiende a remitir espontáneamente, especialmente si no persiste el </a:t>
            </a:r>
            <a:r>
              <a:rPr lang="es-ES" sz="2000" dirty="0" err="1"/>
              <a:t>estresor</a:t>
            </a:r>
            <a:r>
              <a:rPr lang="es-ES" sz="2000" dirty="0" smtClean="0"/>
              <a:t>).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No obstante: estos pacientes presentan mayor </a:t>
            </a:r>
            <a:r>
              <a:rPr lang="es-ES" sz="2000" dirty="0" err="1"/>
              <a:t>morbimortalidad</a:t>
            </a:r>
            <a:r>
              <a:rPr lang="es-ES" sz="2000" dirty="0"/>
              <a:t> y riesgo de suicidio; derivando en trastornos psiquiátricos mayores.</a:t>
            </a:r>
          </a:p>
          <a:p>
            <a:pPr marL="273050" indent="-27305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s-ES" sz="2000" b="1" dirty="0"/>
              <a:t>	</a:t>
            </a:r>
          </a:p>
          <a:p>
            <a:pPr marL="273050" indent="-27305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s-ES" sz="2000" b="1" dirty="0"/>
              <a:t>		Importante problema de salud</a:t>
            </a:r>
            <a:r>
              <a:rPr lang="es-ES" sz="2000" dirty="0"/>
              <a:t> (frecuencia, consecuencias, 	gasto sanitario</a:t>
            </a:r>
            <a:r>
              <a:rPr lang="es-ES" sz="2000" dirty="0" smtClean="0"/>
              <a:t>).</a:t>
            </a:r>
            <a:endParaRPr lang="es-ES" sz="24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s-ES" sz="2000" dirty="0"/>
              <a:t>     </a:t>
            </a:r>
            <a:r>
              <a:rPr lang="es-ES" sz="1600" dirty="0"/>
              <a:t>(APA, 2000, 2013; Ayuso-Mateos et al., 2001; </a:t>
            </a:r>
            <a:r>
              <a:rPr lang="es-ES" sz="1600" dirty="0" err="1"/>
              <a:t>Maercker</a:t>
            </a:r>
            <a:r>
              <a:rPr lang="es-ES" sz="1600" dirty="0"/>
              <a:t> et al., 2012)</a:t>
            </a:r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None/>
            </a:pPr>
            <a:endParaRPr lang="es-ES" sz="1600" dirty="0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 rot="5400000">
            <a:off x="480219" y="5288756"/>
            <a:ext cx="852488" cy="733425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/>
          </p:cNvSpPr>
          <p:nvPr/>
        </p:nvSpPr>
        <p:spPr bwMode="auto">
          <a:xfrm>
            <a:off x="468313" y="1412875"/>
            <a:ext cx="82296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s-ES" sz="2000" b="1" dirty="0"/>
              <a:t>Factores de riesgo del TA: </a:t>
            </a:r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Circunstancias vitales </a:t>
            </a:r>
            <a:r>
              <a:rPr lang="es-ES" sz="2000" dirty="0" smtClean="0"/>
              <a:t>estresantes.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Fracasan los procesos de adaptación al </a:t>
            </a:r>
            <a:r>
              <a:rPr lang="es-ES" sz="2000" dirty="0" smtClean="0"/>
              <a:t>estrés.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Procesos de predisposición y vulnerabilidad </a:t>
            </a:r>
            <a:r>
              <a:rPr lang="es-ES" sz="2000" dirty="0" smtClean="0"/>
              <a:t>personal.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endParaRPr lang="es-ES" sz="2000" dirty="0"/>
          </a:p>
          <a:p>
            <a:pPr marL="273050" indent="-27305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s-ES" sz="2000" b="1" dirty="0"/>
              <a:t>Barreras: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Controversias en esta categoría diagnóstica: diferenciación con otros trastornos y con la </a:t>
            </a:r>
            <a:r>
              <a:rPr lang="es-ES" sz="2000" dirty="0" smtClean="0"/>
              <a:t>normalidad.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Se sitúan entre los sujetos sin patología y los sujetos con trastornos mayores (p.ej., trastorno depresivo mayor -TDM) (Fernández et al. , 2012</a:t>
            </a:r>
            <a:r>
              <a:rPr lang="es-ES" sz="2000" dirty="0" smtClean="0"/>
              <a:t>).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Poco </a:t>
            </a:r>
            <a:r>
              <a:rPr lang="es-ES" sz="2000" dirty="0" smtClean="0"/>
              <a:t>investigado.</a:t>
            </a:r>
            <a:endParaRPr lang="es-ES" sz="2000" dirty="0"/>
          </a:p>
          <a:p>
            <a:pPr marL="547688" lvl="1" indent="-2730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ES" sz="2000" dirty="0"/>
              <a:t>Escasez de modelos teóricos y guías de intervención.</a:t>
            </a:r>
          </a:p>
          <a:p>
            <a:pPr marL="547688" lvl="1" indent="-273050" algn="just" eaLnBrk="0" hangingPunct="0">
              <a:spcBef>
                <a:spcPct val="20000"/>
              </a:spcBef>
              <a:buClr>
                <a:srgbClr val="9FB8CD"/>
              </a:buClr>
              <a:buFont typeface="Arial" charset="0"/>
              <a:buNone/>
            </a:pPr>
            <a:endParaRPr lang="es-ES" sz="2000" dirty="0"/>
          </a:p>
        </p:txBody>
      </p:sp>
    </p:spTree>
  </p:cSld>
  <p:clrMapOvr>
    <a:masterClrMapping/>
  </p:clrMapOvr>
  <p:transition advTm="13000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1980</Words>
  <Application>Microsoft Office PowerPoint</Application>
  <PresentationFormat>Presentación en pantalla (4:3)</PresentationFormat>
  <Paragraphs>452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ESTRÉS PERCIBIDO, AUTOEFICACIA Y AFRONTAMIENTO COMO PREDICTORES DE LA SALUD MENTAL  EN PERSONAS SOMETIDAS A ESTRÉS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cristinag</dc:creator>
  <cp:lastModifiedBy>Nuria Recover</cp:lastModifiedBy>
  <cp:revision>21</cp:revision>
  <dcterms:created xsi:type="dcterms:W3CDTF">2013-10-15T11:05:59Z</dcterms:created>
  <dcterms:modified xsi:type="dcterms:W3CDTF">2015-11-02T15:05:02Z</dcterms:modified>
</cp:coreProperties>
</file>