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07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EB36-F43F-43AE-A86E-80FA0EB6090C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AA9EB-B401-4C52-929D-CCEAA92F51B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82129359"/>
      </p:ext>
    </p:extLst>
  </p:cSld>
  <p:clrMapOvr>
    <a:masterClrMapping/>
  </p:clrMapOvr>
  <p:transition advClick="0" advTm="1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6F0A3-8C29-4F0B-B38C-6F61154BDE40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F27D1-95EA-4756-8C13-7932E5FE933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25806326"/>
      </p:ext>
    </p:extLst>
  </p:cSld>
  <p:clrMapOvr>
    <a:masterClrMapping/>
  </p:clrMapOvr>
  <p:transition advClick="0" advTm="1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687B1-1BD2-420D-8E83-45BBC057A38C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3A0B8-BD52-4AEB-B333-275E4323007B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03989294"/>
      </p:ext>
    </p:extLst>
  </p:cSld>
  <p:clrMapOvr>
    <a:masterClrMapping/>
  </p:clrMapOvr>
  <p:transition advClick="0" advTm="1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C115F-0571-4652-AEEB-B2094BC724D4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809D7-FFC5-4D3D-8F30-CAE69F9DD74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0596201"/>
      </p:ext>
    </p:extLst>
  </p:cSld>
  <p:clrMapOvr>
    <a:masterClrMapping/>
  </p:clrMapOvr>
  <p:transition advClick="0" advTm="1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E8972-86A3-4AD4-B83F-D44262A36401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59602-7DA0-4FF7-A8F9-0A801F3B2A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14420864"/>
      </p:ext>
    </p:extLst>
  </p:cSld>
  <p:clrMapOvr>
    <a:masterClrMapping/>
  </p:clrMapOvr>
  <p:transition advClick="0" advTm="1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31C27-3A2C-4772-B25C-2E06D6A7DA61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38952-606C-431C-BFA0-5EF306DCF72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01976255"/>
      </p:ext>
    </p:extLst>
  </p:cSld>
  <p:clrMapOvr>
    <a:masterClrMapping/>
  </p:clrMapOvr>
  <p:transition advClick="0" advTm="1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7598D-416A-40CD-99CC-BEA329CA5319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41453-7E4A-49CF-833E-7F19754275D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5017090"/>
      </p:ext>
    </p:extLst>
  </p:cSld>
  <p:clrMapOvr>
    <a:masterClrMapping/>
  </p:clrMapOvr>
  <p:transition advClick="0" advTm="1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F837E-327D-4C9E-A7F4-82A8B4DBDD28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66D63-B73E-4346-A256-159C42CD37D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09225045"/>
      </p:ext>
    </p:extLst>
  </p:cSld>
  <p:clrMapOvr>
    <a:masterClrMapping/>
  </p:clrMapOvr>
  <p:transition advClick="0" advTm="1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B1BA5-4EAB-48A2-9136-E30607159F83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FC73E-665A-47A2-8C36-FDF241624A8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63801515"/>
      </p:ext>
    </p:extLst>
  </p:cSld>
  <p:clrMapOvr>
    <a:masterClrMapping/>
  </p:clrMapOvr>
  <p:transition advClick="0" advTm="1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0113-70C4-42D8-B07B-25D5AF44DC12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00B38-CD8E-4477-8540-04B31FE3CA9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08398187"/>
      </p:ext>
    </p:extLst>
  </p:cSld>
  <p:clrMapOvr>
    <a:masterClrMapping/>
  </p:clrMapOvr>
  <p:transition advClick="0" advTm="1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B708-37D7-47D3-B46D-7C5F1F702540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DF8F0-79FA-4F41-ADD9-36A4C60EBC5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43402071"/>
      </p:ext>
    </p:extLst>
  </p:cSld>
  <p:clrMapOvr>
    <a:masterClrMapping/>
  </p:clrMapOvr>
  <p:transition advClick="0" advTm="1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F3639F-8A1D-4A11-97BD-9B07A296A15F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D79D76F-670E-4465-9A4C-D33945FC2BA9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5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5800" y="1484313"/>
            <a:ext cx="7772400" cy="2665412"/>
          </a:xfrm>
        </p:spPr>
        <p:txBody>
          <a:bodyPr/>
          <a:lstStyle/>
          <a:p>
            <a:pPr eaLnBrk="1" hangingPunct="1"/>
            <a:r>
              <a:rPr lang="es-ES" altLang="es-ES" sz="240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RETOS DE LA PSICOLOGÍA CLÍNICA EN ATENCIÓN PRIMARIA A TRAVÉS DE UN ANÁLISIS DE LA ROTACIÓN EN ATENCIÓN PRIMARIA DE LOS PSICÓLOGOS INTERNOS RESIDENTES (PIR) EN GALICIA.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149079"/>
            <a:ext cx="6584776" cy="1440162"/>
          </a:xfrm>
          <a:extLst/>
        </p:spPr>
        <p:txBody>
          <a:bodyPr numCol="2" rtlCol="0">
            <a:normAutofit fontScale="32500" lnSpcReduction="20000"/>
          </a:bodyPr>
          <a:lstStyle/>
          <a:p>
            <a:pPr algn="l">
              <a:defRPr/>
            </a:pPr>
            <a:r>
              <a:rPr lang="es-ES" dirty="0"/>
              <a:t>LOSADA LÓPEZ, CARLOS JOSÉ (PIR, Área Sanitaria de Ferrol)</a:t>
            </a:r>
          </a:p>
          <a:p>
            <a:pPr algn="l">
              <a:defRPr/>
            </a:pPr>
            <a:r>
              <a:rPr lang="es-ES" dirty="0"/>
              <a:t>CARBALLAL FERNÁNDEZ, ALICIA (PIR, A Coruña)</a:t>
            </a:r>
          </a:p>
          <a:p>
            <a:pPr algn="l">
              <a:defRPr/>
            </a:pPr>
            <a:r>
              <a:rPr lang="es-ES" dirty="0"/>
              <a:t>CARREIRA VIDAL, MARÍA JOSÉ ( FEA en Psicología Clínica)</a:t>
            </a:r>
          </a:p>
          <a:p>
            <a:pPr algn="l">
              <a:defRPr/>
            </a:pPr>
            <a:r>
              <a:rPr lang="es-ES" dirty="0"/>
              <a:t>SANGIAO NOVIO, INMACULADA (PIR, Santiago de Compostela)</a:t>
            </a:r>
          </a:p>
          <a:p>
            <a:pPr algn="l">
              <a:defRPr/>
            </a:pPr>
            <a:r>
              <a:rPr lang="es-ES" dirty="0"/>
              <a:t>ALONSO VILAR, CRISTINA (PIR, Santiago de Compostela)</a:t>
            </a:r>
          </a:p>
          <a:p>
            <a:pPr algn="l">
              <a:defRPr/>
            </a:pPr>
            <a:r>
              <a:rPr lang="es-ES" dirty="0"/>
              <a:t>MARTÍNEZ BARBOSA, RUTH MARÍA (PIR, Santiago de Compostela)</a:t>
            </a:r>
          </a:p>
          <a:p>
            <a:pPr algn="l">
              <a:defRPr/>
            </a:pPr>
            <a:r>
              <a:rPr lang="es-ES" dirty="0"/>
              <a:t>CARBALLIDO ARAUJO, ELISA (PIR, Vigo)</a:t>
            </a:r>
          </a:p>
          <a:p>
            <a:pPr marL="539750" algn="l">
              <a:defRPr/>
            </a:pPr>
            <a:r>
              <a:rPr lang="es-ES" dirty="0"/>
              <a:t>VÁZQUEZ BATÁN, PATRICIA (PIR, Vigo)</a:t>
            </a:r>
          </a:p>
          <a:p>
            <a:pPr marL="539750" algn="l">
              <a:defRPr/>
            </a:pPr>
            <a:r>
              <a:rPr lang="es-ES" dirty="0"/>
              <a:t>SOTELO ESTÉVEZ, LAURA (PIR, Lugo)</a:t>
            </a:r>
          </a:p>
          <a:p>
            <a:pPr marL="539750" algn="l">
              <a:defRPr/>
            </a:pPr>
            <a:r>
              <a:rPr lang="es-ES" dirty="0"/>
              <a:t>VILLAR COSTAS, SAMUEL (PIR, Lugo)</a:t>
            </a:r>
          </a:p>
          <a:p>
            <a:pPr marL="539750" algn="l">
              <a:defRPr/>
            </a:pPr>
            <a:r>
              <a:rPr lang="es-ES" dirty="0"/>
              <a:t>GARCÍA SOTO, MARÍA JOSÉ (PIR, Pontevedra)</a:t>
            </a:r>
          </a:p>
          <a:p>
            <a:pPr marL="539750" algn="l">
              <a:defRPr/>
            </a:pPr>
            <a:r>
              <a:rPr lang="es-ES" dirty="0"/>
              <a:t>VÁZQUEZ GÓMEZ, RICARDO (PIR, Pontevedra)</a:t>
            </a:r>
          </a:p>
          <a:p>
            <a:pPr marL="539750" algn="l">
              <a:defRPr/>
            </a:pPr>
            <a:r>
              <a:rPr lang="es-ES" dirty="0"/>
              <a:t>CID GUTIERREZ, PAULA (PIR, Ourense)</a:t>
            </a:r>
          </a:p>
          <a:p>
            <a:pPr marL="539750" algn="l">
              <a:defRPr/>
            </a:pPr>
            <a:r>
              <a:rPr lang="es-ES" dirty="0"/>
              <a:t>LAGO CANZOBRE, SANTIAGO (FEA en Psicología Clínica, Unidad Salud Mental 2, Ferrol)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ES" dirty="0" smtClean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628775"/>
            <a:ext cx="5905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Cuadro resumen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68313" y="2420938"/>
          <a:ext cx="8162925" cy="368458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01064"/>
                <a:gridCol w="1008837"/>
                <a:gridCol w="1008837"/>
                <a:gridCol w="1008837"/>
                <a:gridCol w="1008837"/>
                <a:gridCol w="1008837"/>
                <a:gridCol w="1008837"/>
                <a:gridCol w="1008837"/>
              </a:tblGrid>
              <a:tr h="289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300" kern="150" dirty="0">
                          <a:effectLst/>
                        </a:rPr>
                        <a:t> </a:t>
                      </a:r>
                      <a:endParaRPr lang="es-ES" sz="15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effectLst/>
                        </a:rPr>
                        <a:t>A Coruña</a:t>
                      </a:r>
                      <a:endParaRPr lang="es-ES" sz="15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effectLst/>
                        </a:rPr>
                        <a:t>Ferrol</a:t>
                      </a:r>
                      <a:endParaRPr lang="es-ES" sz="15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effectLst/>
                        </a:rPr>
                        <a:t>Lugo</a:t>
                      </a:r>
                      <a:endParaRPr lang="es-ES" sz="15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effectLst/>
                        </a:rPr>
                        <a:t>Ourense</a:t>
                      </a:r>
                      <a:endParaRPr lang="es-ES" sz="15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Pontevedra</a:t>
                      </a:r>
                    </a:p>
                  </a:txBody>
                  <a:tcPr marL="44473" marR="44473" marT="44468" marB="44468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effectLst/>
                        </a:rPr>
                        <a:t>Santiago</a:t>
                      </a:r>
                      <a:endParaRPr lang="es-ES" sz="15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b="1" kern="150" dirty="0">
                          <a:effectLst/>
                        </a:rPr>
                        <a:t>Vigo</a:t>
                      </a:r>
                      <a:endParaRPr lang="es-ES" sz="15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b"/>
                </a:tc>
              </a:tr>
              <a:tr h="45462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Año de residencia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4º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4º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4º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 dirty="0">
                          <a:effectLst/>
                        </a:rPr>
                        <a:t>4º</a:t>
                      </a:r>
                      <a:endParaRPr lang="es-ES" sz="15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Variable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Variable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4º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28946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Duración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12 meses 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3 meses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3 meses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12 meses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 dirty="0">
                          <a:effectLst/>
                        </a:rPr>
                        <a:t>3 meses</a:t>
                      </a:r>
                      <a:endParaRPr lang="es-ES" sz="15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3 meses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3 meses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48999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Frecuencia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Un día por semana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Lunes a viernes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Lunes a viernes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Un día por semana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Lunes a viernes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Lunes a viernes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Lunes a viernes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28946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Supervisión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PEPC USM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MAP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MAP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PEPC COF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PEPC IE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MAP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PEPC CE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48999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Espacio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Consulta propia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Consulta propia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Huecos 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Huecos 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Huecos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Huecos 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Consulta propia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28946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Observación AP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63747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Terapia individual  o familiar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  <a:tr h="45462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b="1" kern="150" dirty="0">
                          <a:effectLst/>
                        </a:rPr>
                        <a:t>Terapia de grupo</a:t>
                      </a:r>
                      <a:endParaRPr lang="es-ES" sz="1600" b="1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No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No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Sí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>
                          <a:effectLst/>
                        </a:rPr>
                        <a:t>No</a:t>
                      </a:r>
                      <a:endParaRPr lang="es-ES" sz="15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300" kern="150" dirty="0">
                          <a:effectLst/>
                        </a:rPr>
                        <a:t>No</a:t>
                      </a:r>
                      <a:endParaRPr lang="es-ES" sz="15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44473" marR="44473" marT="44468" marB="44468" anchor="ctr"/>
                </a:tc>
              </a:tr>
            </a:tbl>
          </a:graphicData>
        </a:graphic>
      </p:graphicFrame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altLang="es-ES" smtClean="0"/>
          </a:p>
        </p:txBody>
      </p:sp>
      <p:pic>
        <p:nvPicPr>
          <p:cNvPr id="12291" name="Picture 2" descr="https://upload.wikimedia.org/wikipedia/commons/c/c8/Cambados_Galicia_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275" y="1484313"/>
            <a:ext cx="6137275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613025" y="5229225"/>
            <a:ext cx="66976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 por su atención.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upo 5"/>
          <p:cNvGrpSpPr>
            <a:grpSpLocks/>
          </p:cNvGrpSpPr>
          <p:nvPr/>
        </p:nvGrpSpPr>
        <p:grpSpPr bwMode="auto">
          <a:xfrm>
            <a:off x="2627313" y="1484313"/>
            <a:ext cx="6099175" cy="4230687"/>
            <a:chOff x="2771800" y="2240868"/>
            <a:chExt cx="4968552" cy="3446352"/>
          </a:xfrm>
        </p:grpSpPr>
        <p:pic>
          <p:nvPicPr>
            <p:cNvPr id="3076" name="Picture 3" descr="http://image.slidesharecdn.com/mesaiiianaclaveria-1232441977391940-2/95/herramientas-para-la-gestin-del-cambio-experiencia-de-la-comunidad-autnoma-de-galicia-3-638.jpg?cb=14271532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2348880"/>
              <a:ext cx="4104456" cy="3338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ángulo 3"/>
            <p:cNvSpPr/>
            <p:nvPr/>
          </p:nvSpPr>
          <p:spPr>
            <a:xfrm>
              <a:off x="2771800" y="2240868"/>
              <a:ext cx="2736454" cy="2159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ES"/>
            </a:p>
          </p:txBody>
        </p:sp>
      </p:grpSp>
      <p:sp>
        <p:nvSpPr>
          <p:cNvPr id="7" name="Rectángulo 6"/>
          <p:cNvSpPr/>
          <p:nvPr/>
        </p:nvSpPr>
        <p:spPr>
          <a:xfrm>
            <a:off x="395288" y="5053013"/>
            <a:ext cx="8497887" cy="10652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En Galicia, una de las fuentes de información más accesibles para acercarnos al papel de los Psicólogos Especialistas en Psicología Clínica (</a:t>
            </a:r>
            <a:r>
              <a:rPr lang="es-ES" sz="10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PEPC</a:t>
            </a: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) en Atención Primaria (</a:t>
            </a:r>
            <a:r>
              <a:rPr lang="es-ES" sz="10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AP</a:t>
            </a: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) es la experiencia de los psicólogos especialistas en formación.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A continuación se resumen las aportaciones realizadas desde todas las áreas de Galicia en las que se forma a </a:t>
            </a:r>
            <a:r>
              <a:rPr lang="es-ES" sz="10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Psicólogos Especialistas en Psicología Clínica</a:t>
            </a: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.</a:t>
            </a:r>
            <a:endParaRPr lang="es-ES" sz="10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3850" y="4652963"/>
            <a:ext cx="8229600" cy="1477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En Galicia, la opción general es realizar esta rotación en algún momento del último año de residencia. En esta decisión influye que: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"/>
              <a:defRPr/>
            </a:pP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La rotación en Atención Primaria fue una de las que se añadió tras la ampliación a un cuarto año, del periodo formativo de los Psicólogos Internos Residentes (PIR) en el año 2009.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ts val="1200"/>
              </a:spcAft>
              <a:buFont typeface="Symbol" panose="05050102010706020507" pitchFamily="18" charset="2"/>
              <a:buChar char=""/>
              <a:defRPr/>
            </a:pPr>
            <a:r>
              <a:rPr lang="es-ES" sz="10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La ausencia de Psicólogos Especialistas en Psicología Clínica trabajando en Atención Primaria que pudiesen supervisar directamente a los PIR.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5288" y="1628775"/>
            <a:ext cx="35290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El Momento</a:t>
            </a:r>
          </a:p>
        </p:txBody>
      </p:sp>
      <p:sp>
        <p:nvSpPr>
          <p:cNvPr id="4100" name="CuadroTexto 5"/>
          <p:cNvSpPr txBox="1">
            <a:spLocks noChangeArrowheads="1"/>
          </p:cNvSpPr>
          <p:nvPr/>
        </p:nvSpPr>
        <p:spPr bwMode="auto">
          <a:xfrm>
            <a:off x="1497013" y="2525713"/>
            <a:ext cx="705643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ES" altLang="es-ES" sz="4000"/>
              <a:t>Residentes de los últimos años de residencia, preferiblemente el 4º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628775"/>
            <a:ext cx="41767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Los contenidos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95288" y="2525713"/>
            <a:ext cx="8158162" cy="3735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El Residente de Psicología Clínica: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05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Participa en las reuniones y actividades organizativas y de coordinación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05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Colabora en programas preventivos y de promoción de la salud 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05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Participa en las actividades de formación 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05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Realiza una observación participante de las consultas del Médico de Atención Primaria (MAP), de las consultas de Enfermería, de las consultas de Pediatría y de las de Trabajo Social. 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Evalúa posibles </a:t>
            </a:r>
            <a:r>
              <a:rPr lang="es-ES" sz="16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derivaciones </a:t>
            </a: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a otros dispositivos de Salud Mental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Elabora </a:t>
            </a:r>
            <a:r>
              <a:rPr lang="es-ES" sz="16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informes</a:t>
            </a: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 clínicos </a:t>
            </a:r>
          </a:p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Trata trastornos de Salud Mental con </a:t>
            </a:r>
            <a:r>
              <a:rPr lang="es-ES" sz="16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intervenciones individuales, familiares o grupales.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39750" y="3573463"/>
            <a:ext cx="8013700" cy="209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spcAft>
                <a:spcPts val="600"/>
              </a:spcAft>
              <a:defRPr/>
            </a:pP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En A Coruña y Ourense, la rotación se realiza a lo largo de </a:t>
            </a:r>
            <a:r>
              <a:rPr lang="es-ES" sz="16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doce meses </a:t>
            </a: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en los que el PIR acude al centro de Atención Primaria </a:t>
            </a:r>
            <a:r>
              <a:rPr lang="es-ES" sz="1600" b="1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un día a la semana</a:t>
            </a: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, mientras que el resto está ocupado en otra rotación. El objetivo:</a:t>
            </a:r>
          </a:p>
          <a:p>
            <a:pPr marL="171450" indent="-171450" algn="just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Fomentar la presencia de la Psicología Clínica en Atención Primaria</a:t>
            </a:r>
          </a:p>
          <a:p>
            <a:pPr marL="171450" indent="-171450" algn="just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s-ES" sz="1600" kern="150" dirty="0">
                <a:latin typeface="Verdana" panose="020B0604030504040204" pitchFamily="34" charset="0"/>
                <a:ea typeface="SimSun" panose="02010600030101010101" pitchFamily="2" charset="-122"/>
                <a:cs typeface="Mangal"/>
              </a:rPr>
              <a:t>Atender de forma más adecuada a los pacientes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5288" y="1628775"/>
            <a:ext cx="35290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Duración</a:t>
            </a:r>
          </a:p>
        </p:txBody>
      </p:sp>
      <p:sp>
        <p:nvSpPr>
          <p:cNvPr id="6148" name="CuadroTexto 5"/>
          <p:cNvSpPr txBox="1">
            <a:spLocks noChangeArrowheads="1"/>
          </p:cNvSpPr>
          <p:nvPr/>
        </p:nvSpPr>
        <p:spPr bwMode="auto">
          <a:xfrm>
            <a:off x="395288" y="2525713"/>
            <a:ext cx="81581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ES" altLang="es-ES" sz="4000"/>
              <a:t>El BOE marca 3 meses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ángulo 2"/>
          <p:cNvSpPr>
            <a:spLocks noChangeArrowheads="1"/>
          </p:cNvSpPr>
          <p:nvPr/>
        </p:nvSpPr>
        <p:spPr bwMode="auto">
          <a:xfrm>
            <a:off x="395288" y="4049713"/>
            <a:ext cx="80137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s-ES" altLang="es-ES" sz="2000"/>
              <a:t>En la mayor parte de los casos, un </a:t>
            </a:r>
            <a:r>
              <a:rPr lang="es-ES" altLang="es-ES" sz="2000" b="1"/>
              <a:t>Psicólogo Especialista en Psicología Clínica </a:t>
            </a:r>
            <a:r>
              <a:rPr lang="es-ES" altLang="es-ES" sz="2000"/>
              <a:t>que trabaja en un dispositivo más alejado actúa como consultor mientras que la supervisión directa la ejerce un </a:t>
            </a:r>
            <a:r>
              <a:rPr lang="es-ES" altLang="es-ES" sz="2000" b="1"/>
              <a:t>Médico de Atención Primaria</a:t>
            </a:r>
            <a:endParaRPr lang="es-ES" altLang="es-ES" sz="2000"/>
          </a:p>
        </p:txBody>
      </p:sp>
      <p:sp>
        <p:nvSpPr>
          <p:cNvPr id="5" name="CuadroTexto 4"/>
          <p:cNvSpPr txBox="1"/>
          <p:nvPr/>
        </p:nvSpPr>
        <p:spPr>
          <a:xfrm>
            <a:off x="395288" y="1628775"/>
            <a:ext cx="35290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Supervisión</a:t>
            </a:r>
          </a:p>
        </p:txBody>
      </p:sp>
      <p:sp>
        <p:nvSpPr>
          <p:cNvPr id="7172" name="CuadroTexto 5"/>
          <p:cNvSpPr txBox="1">
            <a:spLocks noChangeArrowheads="1"/>
          </p:cNvSpPr>
          <p:nvPr/>
        </p:nvSpPr>
        <p:spPr bwMode="auto">
          <a:xfrm>
            <a:off x="395288" y="2525713"/>
            <a:ext cx="80137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ES" altLang="es-ES" sz="2400"/>
              <a:t>En Galicia no existe la figura del Psicólogo Clínico en Atención Primaria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ángulo 2"/>
          <p:cNvSpPr>
            <a:spLocks noChangeArrowheads="1"/>
          </p:cNvSpPr>
          <p:nvPr/>
        </p:nvSpPr>
        <p:spPr bwMode="auto">
          <a:xfrm>
            <a:off x="395288" y="4049713"/>
            <a:ext cx="8013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es-ES" altLang="es-ES" sz="2000"/>
              <a:t>Grupos que se están llevando a cabo: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5288" y="1628775"/>
            <a:ext cx="47529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Los tratamientos</a:t>
            </a:r>
          </a:p>
        </p:txBody>
      </p:sp>
      <p:sp>
        <p:nvSpPr>
          <p:cNvPr id="8196" name="CuadroTexto 5"/>
          <p:cNvSpPr txBox="1">
            <a:spLocks noChangeArrowheads="1"/>
          </p:cNvSpPr>
          <p:nvPr/>
        </p:nvSpPr>
        <p:spPr bwMode="auto">
          <a:xfrm>
            <a:off x="395288" y="2525713"/>
            <a:ext cx="80137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ES" altLang="es-ES" sz="2800"/>
              <a:t>Predomina la terapia familiar, de pareja e individual frente al desarrollo de terapias grupales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041808" y="4593322"/>
            <a:ext cx="7562640" cy="707886"/>
          </a:xfrm>
          <a:prstGeom prst="rect">
            <a:avLst/>
          </a:prstGeom>
        </p:spPr>
        <p:txBody>
          <a:bodyPr numCol="3">
            <a:spAutoFit/>
          </a:bodyPr>
          <a:lstStyle/>
          <a:p>
            <a:pPr algn="just" eaLnBrk="1" hangingPunct="1">
              <a:defRPr/>
            </a:pPr>
            <a:r>
              <a:rPr lang="es-ES" sz="2000" dirty="0"/>
              <a:t>Relajación</a:t>
            </a:r>
          </a:p>
          <a:p>
            <a:pPr algn="just" eaLnBrk="1" hangingPunct="1">
              <a:defRPr/>
            </a:pPr>
            <a:r>
              <a:rPr lang="es-ES" sz="2000" dirty="0"/>
              <a:t>Ansiedad</a:t>
            </a:r>
          </a:p>
          <a:p>
            <a:pPr algn="just" eaLnBrk="1" hangingPunct="1">
              <a:defRPr/>
            </a:pPr>
            <a:r>
              <a:rPr lang="es-ES" sz="2000" dirty="0"/>
              <a:t>Depresión</a:t>
            </a:r>
          </a:p>
          <a:p>
            <a:pPr algn="just" eaLnBrk="1" hangingPunct="1">
              <a:defRPr/>
            </a:pPr>
            <a:r>
              <a:rPr lang="es-ES" sz="2000" dirty="0"/>
              <a:t>Fibromialgia</a:t>
            </a:r>
          </a:p>
          <a:p>
            <a:pPr algn="just" eaLnBrk="1" hangingPunct="1">
              <a:defRPr/>
            </a:pPr>
            <a:r>
              <a:rPr lang="es-ES" sz="2000" dirty="0"/>
              <a:t>Cuidadores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628775"/>
            <a:ext cx="54721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Aspectos positivos</a:t>
            </a:r>
          </a:p>
        </p:txBody>
      </p:sp>
      <p:sp>
        <p:nvSpPr>
          <p:cNvPr id="9219" name="CuadroTexto 5"/>
          <p:cNvSpPr txBox="1">
            <a:spLocks noChangeArrowheads="1"/>
          </p:cNvSpPr>
          <p:nvPr/>
        </p:nvSpPr>
        <p:spPr bwMode="auto">
          <a:xfrm>
            <a:off x="398463" y="2420938"/>
            <a:ext cx="8012112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ES" altLang="es-ES" sz="2800" b="1"/>
              <a:t>Apoyo y la valoración altamente positiva</a:t>
            </a:r>
            <a:r>
              <a:rPr lang="es-ES" altLang="es-ES" sz="2800"/>
              <a:t> de los profesionales de AP</a:t>
            </a:r>
            <a:r>
              <a:rPr lang="es-ES" altLang="es-ES" sz="2800" b="1"/>
              <a:t> </a:t>
            </a:r>
            <a:r>
              <a:rPr lang="es-ES" altLang="es-ES" sz="2800"/>
              <a:t>hacia la presencia de residentes en los centros de salud </a:t>
            </a:r>
            <a:r>
              <a:rPr lang="es-ES" altLang="es-ES" sz="1200"/>
              <a:t>siendo especialmente valorados los casos en los que la presencia de </a:t>
            </a:r>
            <a:r>
              <a:rPr lang="es-ES" altLang="es-ES" sz="1200" b="1"/>
              <a:t>PIR</a:t>
            </a:r>
            <a:r>
              <a:rPr lang="es-ES" altLang="es-ES" sz="1200"/>
              <a:t> se da de forma continuada</a:t>
            </a:r>
          </a:p>
          <a:p>
            <a:pPr algn="r" eaLnBrk="1" hangingPunct="1"/>
            <a:endParaRPr lang="es-ES" altLang="es-ES" sz="1200"/>
          </a:p>
          <a:p>
            <a:pPr algn="r" eaLnBrk="1" hangingPunct="1"/>
            <a:endParaRPr lang="es-ES" altLang="es-ES" sz="2800" b="1"/>
          </a:p>
          <a:p>
            <a:pPr algn="r" eaLnBrk="1" hangingPunct="1"/>
            <a:r>
              <a:rPr lang="es-ES" altLang="es-ES" sz="2800" b="1"/>
              <a:t>Intervenciones</a:t>
            </a:r>
            <a:r>
              <a:rPr lang="es-ES" altLang="es-ES" sz="2800"/>
              <a:t> </a:t>
            </a:r>
            <a:r>
              <a:rPr lang="es-ES" altLang="es-ES" sz="2800" b="1"/>
              <a:t>muy accesibles </a:t>
            </a:r>
            <a:r>
              <a:rPr lang="es-ES" altLang="es-ES" sz="1200"/>
              <a:t>que en muchos casos funcionan como una auténtica prevención secundaria ya que el plazo entre la demanda y la atención es muy breve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5288" y="1628775"/>
            <a:ext cx="5905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4000" b="1" dirty="0">
                <a:solidFill>
                  <a:schemeClr val="accent4">
                    <a:lumMod val="50000"/>
                  </a:schemeClr>
                </a:solidFill>
              </a:rPr>
              <a:t>Lo que puede mejorar</a:t>
            </a:r>
          </a:p>
        </p:txBody>
      </p:sp>
      <p:sp>
        <p:nvSpPr>
          <p:cNvPr id="10243" name="CuadroTexto 5"/>
          <p:cNvSpPr txBox="1">
            <a:spLocks noChangeArrowheads="1"/>
          </p:cNvSpPr>
          <p:nvPr/>
        </p:nvSpPr>
        <p:spPr bwMode="auto">
          <a:xfrm>
            <a:off x="398463" y="2420938"/>
            <a:ext cx="8012112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spcAft>
                <a:spcPts val="600"/>
              </a:spcAft>
            </a:pPr>
            <a:r>
              <a:rPr lang="es-ES" altLang="es-ES" sz="2800"/>
              <a:t>Ausencia de </a:t>
            </a:r>
            <a:r>
              <a:rPr lang="es-ES" altLang="es-ES" sz="2800" b="1"/>
              <a:t>Psicólogos Especialistas en Psicología Clínica </a:t>
            </a:r>
            <a:r>
              <a:rPr lang="es-ES" altLang="es-ES" sz="2800"/>
              <a:t>asignados a </a:t>
            </a:r>
            <a:r>
              <a:rPr lang="es-ES" altLang="es-ES" sz="2800" b="1"/>
              <a:t>Atención Primaria</a:t>
            </a:r>
            <a:r>
              <a:rPr lang="es-ES" altLang="es-ES" sz="2800"/>
              <a:t>, </a:t>
            </a:r>
            <a:r>
              <a:rPr lang="es-ES" altLang="es-ES"/>
              <a:t>lo cual es contradictorio con el hecho de que el trabajo en </a:t>
            </a:r>
            <a:r>
              <a:rPr lang="es-ES" altLang="es-ES" b="1"/>
              <a:t>Atención Primaria </a:t>
            </a:r>
            <a:r>
              <a:rPr lang="es-ES" altLang="es-ES" u="sng"/>
              <a:t>forma parte de las competencias</a:t>
            </a:r>
            <a:r>
              <a:rPr lang="es-ES" altLang="es-ES"/>
              <a:t> que el </a:t>
            </a:r>
            <a:r>
              <a:rPr lang="es-ES" altLang="es-ES" b="1"/>
              <a:t>PIR </a:t>
            </a:r>
            <a:r>
              <a:rPr lang="es-ES" altLang="es-ES"/>
              <a:t>termina adquiriendo</a:t>
            </a:r>
          </a:p>
          <a:p>
            <a:pPr algn="just" eaLnBrk="1" hangingPunct="1">
              <a:spcAft>
                <a:spcPts val="600"/>
              </a:spcAft>
            </a:pPr>
            <a:r>
              <a:rPr lang="es-ES" altLang="es-ES"/>
              <a:t>Falta de espacio físico en algunos casos.</a:t>
            </a:r>
          </a:p>
          <a:p>
            <a:pPr algn="just" eaLnBrk="1" hangingPunct="1">
              <a:spcAft>
                <a:spcPts val="600"/>
              </a:spcAft>
            </a:pPr>
            <a:r>
              <a:rPr lang="es-ES" altLang="es-ES"/>
              <a:t>Quejas por la discontinuidad en la presencia de los residentes.</a:t>
            </a:r>
          </a:p>
          <a:p>
            <a:pPr algn="just" eaLnBrk="1" hangingPunct="1">
              <a:spcAft>
                <a:spcPts val="600"/>
              </a:spcAft>
            </a:pPr>
            <a:r>
              <a:rPr lang="es-ES" altLang="es-ES"/>
              <a:t>Necesidad de llevar a cabo mejores mediciones de la efectividad de las intervenciones.</a:t>
            </a:r>
          </a:p>
          <a:p>
            <a:pPr algn="just" eaLnBrk="1" hangingPunct="1"/>
            <a:endParaRPr lang="es-ES" altLang="es-ES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836</Words>
  <Application>Microsoft Office PowerPoint</Application>
  <PresentationFormat>Presentación en pantalla (4:3)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Verdana</vt:lpstr>
      <vt:lpstr>SimSun</vt:lpstr>
      <vt:lpstr>Mangal</vt:lpstr>
      <vt:lpstr>Times New Roman</vt:lpstr>
      <vt:lpstr>Symbol</vt:lpstr>
      <vt:lpstr>Tema de Office</vt:lpstr>
      <vt:lpstr>RETOS DE LA PSICOLOGÍA CLÍNICA EN ATENCIÓN PRIMARIA A TRAVÉS DE UN ANÁLISIS DE LA ROTACIÓN EN ATENCIÓN PRIMARIA DE LOS PSICÓLOGOS INTERNOS RESIDENTES (PIR) EN GALICIA.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cristinag</dc:creator>
  <cp:lastModifiedBy>Nuria Recover</cp:lastModifiedBy>
  <cp:revision>13</cp:revision>
  <dcterms:created xsi:type="dcterms:W3CDTF">2013-10-15T11:05:59Z</dcterms:created>
  <dcterms:modified xsi:type="dcterms:W3CDTF">2015-10-20T09:36:20Z</dcterms:modified>
</cp:coreProperties>
</file>