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70" r:id="rId7"/>
    <p:sldId id="265" r:id="rId8"/>
    <p:sldId id="266" r:id="rId9"/>
    <p:sldId id="268" r:id="rId10"/>
    <p:sldId id="269" r:id="rId11"/>
    <p:sldId id="271" r:id="rId12"/>
    <p:sldId id="272" r:id="rId13"/>
    <p:sldId id="274" r:id="rId1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F00D6-4E33-4AA4-B72D-BD4A2E062A6C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3255F-9128-4F62-89E0-2A361869D7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B108A-8CF7-4FBB-A2D9-36CEA0C5150E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E3286-4329-458A-AD81-6107D2FDA6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98009-8286-4669-8316-EBF851BFB93A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13BBF-2AB0-423C-99F6-3840E826A17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F7A00-641B-424C-A929-6FC3630DB6D6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59053-6DD4-48B9-873A-1CB24F280A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2F5FD-B205-4FBF-B4E5-BF39E960B66E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2F94-83F4-41A7-9B41-4E23851DA2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388C1-B275-49CA-9F03-BB07381365A5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934D9-3C8A-4B13-ADFD-C61392A286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F0DDB-B629-40DE-B940-AEE00CB51F14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F5A5C-3988-4FAE-BE52-D8EB078323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C8524-F188-4F1F-851E-735DB2B69CE0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9750A-EA5C-49C8-9B96-F4678834A8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6BB0-5E59-4E99-A33C-C0E898AB7C94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C513-57AB-4A5E-B759-6792BBDBCB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4151C-9A18-45C1-A01D-3A5AFA68FC11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C6CC2-77C2-4A6B-9463-05766B373E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8AD66-83D0-4B0F-BA3B-2C192B412BB9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51FB-C5AA-4258-9248-B6B3F89F51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409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FB10E5-FA45-4848-8043-EADB6FF12B5D}" type="datetimeFigureOut">
              <a:rPr lang="es-ES"/>
              <a:pPr>
                <a:defRPr/>
              </a:pPr>
              <a:t>20/10/2015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BBB622-6961-4EF6-A468-C45A2208007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20000">
    <p:cover dir="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lera@clinic.ub.e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3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png"/><Relationship Id="rId4" Type="http://schemas.openxmlformats.org/officeDocument/2006/relationships/oleObject" Target="../embeddings/Microsoft_Excel_97-2003_Worksheet5.xls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slera@clinic.ub.e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ctrTitle"/>
          </p:nvPr>
        </p:nvSpPr>
        <p:spPr>
          <a:xfrm>
            <a:off x="539750" y="1484313"/>
            <a:ext cx="7918450" cy="3024187"/>
          </a:xfrm>
        </p:spPr>
        <p:txBody>
          <a:bodyPr/>
          <a:lstStyle/>
          <a:p>
            <a:pPr eaLnBrk="1" hangingPunct="1"/>
            <a:r>
              <a:rPr lang="es-ES" sz="2800" b="1" smtClean="0"/>
              <a:t>SALUD MENTAL INFANTO-JUVENIL EN </a:t>
            </a:r>
            <a:br>
              <a:rPr lang="es-ES" sz="2800" b="1" smtClean="0"/>
            </a:br>
            <a:r>
              <a:rPr lang="es-ES" sz="2800" b="1" smtClean="0"/>
              <a:t>ATENCIÓN PRIMARIA: </a:t>
            </a:r>
            <a:br>
              <a:rPr lang="es-ES" sz="2800" b="1" smtClean="0"/>
            </a:br>
            <a:r>
              <a:rPr lang="es-ES" sz="2800" smtClean="0"/>
              <a:t/>
            </a:r>
            <a:br>
              <a:rPr lang="es-ES" sz="2800" smtClean="0"/>
            </a:br>
            <a:r>
              <a:rPr lang="es-ES" sz="2800" b="1" smtClean="0">
                <a:solidFill>
                  <a:schemeClr val="hlink"/>
                </a:solidFill>
              </a:rPr>
              <a:t>PROYECTO Y RESULTADOS </a:t>
            </a:r>
            <a:br>
              <a:rPr lang="es-ES" sz="2800" b="1" smtClean="0">
                <a:solidFill>
                  <a:schemeClr val="hlink"/>
                </a:solidFill>
              </a:rPr>
            </a:br>
            <a:r>
              <a:rPr lang="es-ES" sz="2800" b="1" smtClean="0">
                <a:solidFill>
                  <a:schemeClr val="hlink"/>
                </a:solidFill>
              </a:rPr>
              <a:t>DEL PLAN DE APOYO A LA PRIMARIA </a:t>
            </a:r>
            <a:br>
              <a:rPr lang="es-ES" sz="2800" b="1" smtClean="0">
                <a:solidFill>
                  <a:schemeClr val="hlink"/>
                </a:solidFill>
              </a:rPr>
            </a:br>
            <a:r>
              <a:rPr lang="es-ES" sz="2800" b="1" smtClean="0">
                <a:solidFill>
                  <a:schemeClr val="hlink"/>
                </a:solidFill>
              </a:rPr>
              <a:t>EN EL DISTRITO BARCELONÉS DE </a:t>
            </a:r>
            <a:r>
              <a:rPr lang="es-ES" sz="2800" b="1" i="1" smtClean="0">
                <a:solidFill>
                  <a:schemeClr val="hlink"/>
                </a:solidFill>
              </a:rPr>
              <a:t>L’EIXAMPLE</a:t>
            </a:r>
            <a:r>
              <a:rPr lang="es-ES" sz="4000" smtClean="0"/>
              <a:t/>
            </a:r>
            <a:br>
              <a:rPr lang="es-ES" sz="4000" smtClean="0"/>
            </a:br>
            <a:endParaRPr lang="en-GB" sz="4000" smtClean="0"/>
          </a:p>
        </p:txBody>
      </p:sp>
      <p:sp>
        <p:nvSpPr>
          <p:cNvPr id="5123" name="2 Subtítulo"/>
          <p:cNvSpPr>
            <a:spLocks noGrp="1"/>
          </p:cNvSpPr>
          <p:nvPr>
            <p:ph type="subTitle" idx="1"/>
          </p:nvPr>
        </p:nvSpPr>
        <p:spPr>
          <a:xfrm>
            <a:off x="468313" y="4581525"/>
            <a:ext cx="8135937" cy="1536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sz="2400" b="1" smtClean="0">
                <a:solidFill>
                  <a:schemeClr val="tx1"/>
                </a:solidFill>
              </a:rPr>
              <a:t>Rosa Calvo, Sara Lera-Miguel, Luisa Lázaro </a:t>
            </a:r>
          </a:p>
          <a:p>
            <a:pPr eaLnBrk="1" hangingPunct="1">
              <a:lnSpc>
                <a:spcPct val="80000"/>
              </a:lnSpc>
            </a:pPr>
            <a:r>
              <a:rPr lang="es-ES" sz="2400" b="1" smtClean="0">
                <a:solidFill>
                  <a:schemeClr val="tx1"/>
                </a:solidFill>
              </a:rPr>
              <a:t>Servei de Psiquiatria i Psicologia Infantil i Juvenil </a:t>
            </a:r>
          </a:p>
          <a:p>
            <a:pPr eaLnBrk="1" hangingPunct="1">
              <a:lnSpc>
                <a:spcPct val="80000"/>
              </a:lnSpc>
            </a:pPr>
            <a:r>
              <a:rPr lang="es-ES" sz="2400" b="1" smtClean="0">
                <a:solidFill>
                  <a:schemeClr val="tx1"/>
                </a:solidFill>
              </a:rPr>
              <a:t>Hospital Clínic de Barcelona)</a:t>
            </a:r>
          </a:p>
          <a:p>
            <a:pPr eaLnBrk="1" hangingPunct="1">
              <a:lnSpc>
                <a:spcPct val="80000"/>
              </a:lnSpc>
            </a:pPr>
            <a:r>
              <a:rPr lang="es-ES" sz="2400" b="1" smtClean="0">
                <a:solidFill>
                  <a:schemeClr val="tx1"/>
                </a:solidFill>
                <a:hlinkClick r:id="rId2"/>
              </a:rPr>
              <a:t>slera@clinic.ub.es</a:t>
            </a:r>
            <a:endParaRPr lang="en-GB" sz="2400" b="1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Click="0" advTm="10000">
    <p:cover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9"/>
          <p:cNvSpPr>
            <a:spLocks noGrp="1"/>
          </p:cNvSpPr>
          <p:nvPr>
            <p:ph type="title"/>
          </p:nvPr>
        </p:nvSpPr>
        <p:spPr>
          <a:xfrm>
            <a:off x="611188" y="1125538"/>
            <a:ext cx="8229600" cy="936625"/>
          </a:xfrm>
          <a:noFill/>
        </p:spPr>
        <p:txBody>
          <a:bodyPr/>
          <a:lstStyle/>
          <a:p>
            <a:r>
              <a:rPr lang="en-GB" sz="2000" smtClean="0"/>
              <a:t>PSP ATENCIÓN PRIMARIA – CSMIJ. DISTRITO DE </a:t>
            </a:r>
            <a:r>
              <a:rPr lang="en-GB" sz="2000" i="1" smtClean="0"/>
              <a:t>L’EIXAMPLE</a:t>
            </a:r>
            <a:r>
              <a:rPr lang="en-GB" sz="2000" smtClean="0"/>
              <a:t>, BARCELONA</a:t>
            </a:r>
            <a:br>
              <a:rPr lang="en-GB" sz="2000" smtClean="0"/>
            </a:br>
            <a:r>
              <a:rPr lang="en-GB" sz="2800" b="1" smtClean="0"/>
              <a:t>ACTIVIDAD PSP EN ATENCIÓN PRIMARIA</a:t>
            </a:r>
          </a:p>
        </p:txBody>
      </p:sp>
      <p:graphicFrame>
        <p:nvGraphicFramePr>
          <p:cNvPr id="2050" name="Marcador de contenido 3"/>
          <p:cNvGraphicFramePr>
            <a:graphicFrameLocks noGrp="1"/>
          </p:cNvGraphicFramePr>
          <p:nvPr>
            <p:ph sz="half" idx="1"/>
          </p:nvPr>
        </p:nvGraphicFramePr>
        <p:xfrm>
          <a:off x="755650" y="2060575"/>
          <a:ext cx="3671888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4" imgW="3895682" imgH="4340728" progId="Excel.Chart.8">
                  <p:embed/>
                </p:oleObj>
              </mc:Choice>
              <mc:Fallback>
                <p:oleObj r:id="rId4" imgW="3895682" imgH="4340728" progId="Excel.Chart.8">
                  <p:embed/>
                  <p:pic>
                    <p:nvPicPr>
                      <p:cNvPr id="0" name="Marcador de contenido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060575"/>
                        <a:ext cx="3671888" cy="410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Marcador de contenido 3"/>
          <p:cNvGraphicFramePr>
            <a:graphicFrameLocks noGrp="1"/>
          </p:cNvGraphicFramePr>
          <p:nvPr>
            <p:ph sz="half" idx="2"/>
          </p:nvPr>
        </p:nvGraphicFramePr>
        <p:xfrm>
          <a:off x="4932363" y="2060575"/>
          <a:ext cx="3328987" cy="410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7" imgW="3621338" imgH="4188315" progId="Excel.Chart.8">
                  <p:embed/>
                </p:oleObj>
              </mc:Choice>
              <mc:Fallback>
                <p:oleObj r:id="rId7" imgW="3621338" imgH="4188315" progId="Excel.Char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060575"/>
                        <a:ext cx="3328987" cy="410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 advClick="0" advTm="13000">
    <p:cover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/>
          </p:cNvSpPr>
          <p:nvPr>
            <p:ph type="title"/>
          </p:nvPr>
        </p:nvSpPr>
        <p:spPr>
          <a:xfrm>
            <a:off x="539750" y="1412875"/>
            <a:ext cx="8229600" cy="1008063"/>
          </a:xfrm>
        </p:spPr>
        <p:txBody>
          <a:bodyPr/>
          <a:lstStyle/>
          <a:p>
            <a:r>
              <a:rPr lang="en-GB" sz="2000" smtClean="0"/>
              <a:t>PSP ATENCIÓN PRIMARIA – CSMIJ. DISTRITO DE </a:t>
            </a:r>
            <a:r>
              <a:rPr lang="en-GB" sz="2000" i="1" smtClean="0"/>
              <a:t>L’EIXAMPLE</a:t>
            </a:r>
            <a:r>
              <a:rPr lang="en-GB" sz="2000" smtClean="0"/>
              <a:t>, BARCELONA</a:t>
            </a:r>
            <a:br>
              <a:rPr lang="en-GB" sz="2000" smtClean="0"/>
            </a:br>
            <a:r>
              <a:rPr lang="en-GB" sz="2800" b="1" smtClean="0"/>
              <a:t>AUMENTO DE LA IDENTIFICACIÓN DE VARIOS TRASTORNOS MENTALES</a:t>
            </a:r>
          </a:p>
        </p:txBody>
      </p:sp>
      <p:graphicFrame>
        <p:nvGraphicFramePr>
          <p:cNvPr id="307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468313" y="1989138"/>
          <a:ext cx="8280400" cy="446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4" imgW="8913124" imgH="5688061" progId="Excel.Chart.8">
                  <p:embed/>
                </p:oleObj>
              </mc:Choice>
              <mc:Fallback>
                <p:oleObj r:id="rId4" imgW="8913124" imgH="5688061" progId="Excel.Chart.8">
                  <p:embed/>
                  <p:pic>
                    <p:nvPicPr>
                      <p:cNvPr id="0" name="Marcador de contenido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989138"/>
                        <a:ext cx="8280400" cy="446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 advClick="0" advTm="20000">
    <p:cover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xfrm>
            <a:off x="395288" y="2349500"/>
            <a:ext cx="8302625" cy="3816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400" smtClean="0"/>
              <a:t>Desde el inicio, </a:t>
            </a:r>
            <a:r>
              <a:rPr lang="es-ES" sz="2800" b="1" smtClean="0"/>
              <a:t>↑</a:t>
            </a:r>
            <a:r>
              <a:rPr lang="es-ES" sz="2400" smtClean="0"/>
              <a:t> la detección en pediatría de los trastornos mentales graves (espectro autista, trastornos afectivos, abuso de substancias y psicosis). </a:t>
            </a:r>
          </a:p>
          <a:p>
            <a:pPr>
              <a:lnSpc>
                <a:spcPct val="80000"/>
              </a:lnSpc>
            </a:pPr>
            <a:r>
              <a:rPr lang="es-ES" sz="2400" smtClean="0"/>
              <a:t>Los casos urgentes son rápidamente identificados y derivados.</a:t>
            </a:r>
          </a:p>
          <a:p>
            <a:pPr>
              <a:lnSpc>
                <a:spcPct val="80000"/>
              </a:lnSpc>
            </a:pPr>
            <a:r>
              <a:rPr lang="es-ES" sz="2400" smtClean="0"/>
              <a:t>La actividad realizada en nuestro propio CSMIJ se ha modificado: </a:t>
            </a:r>
          </a:p>
          <a:p>
            <a:pPr lvl="1">
              <a:lnSpc>
                <a:spcPct val="80000"/>
              </a:lnSpc>
            </a:pPr>
            <a:r>
              <a:rPr lang="es-ES" sz="2400" b="1" smtClean="0"/>
              <a:t>↓</a:t>
            </a:r>
            <a:r>
              <a:rPr lang="es-ES" sz="2400" smtClean="0"/>
              <a:t> número de primeras visitas </a:t>
            </a:r>
          </a:p>
          <a:p>
            <a:pPr lvl="1">
              <a:lnSpc>
                <a:spcPct val="80000"/>
              </a:lnSpc>
            </a:pPr>
            <a:r>
              <a:rPr lang="es-ES" sz="2400" b="1" smtClean="0"/>
              <a:t>↑</a:t>
            </a:r>
            <a:r>
              <a:rPr lang="es-ES" sz="2400" smtClean="0"/>
              <a:t>número de visitas de intervención y seguimiento</a:t>
            </a:r>
          </a:p>
          <a:p>
            <a:pPr>
              <a:lnSpc>
                <a:spcPct val="80000"/>
              </a:lnSpc>
            </a:pPr>
            <a:r>
              <a:rPr lang="es-ES" sz="2400" smtClean="0"/>
              <a:t>Los pacientes y las familias reportan mayor seguridad en la red de salud en caso de alta.</a:t>
            </a:r>
          </a:p>
          <a:p>
            <a:pPr>
              <a:lnSpc>
                <a:spcPct val="80000"/>
              </a:lnSpc>
            </a:pPr>
            <a:endParaRPr lang="en-GB" sz="2400" smtClean="0"/>
          </a:p>
        </p:txBody>
      </p:sp>
      <p:sp>
        <p:nvSpPr>
          <p:cNvPr id="13315" name="Rectangle 4"/>
          <p:cNvSpPr>
            <a:spLocks noGrp="1"/>
          </p:cNvSpPr>
          <p:nvPr>
            <p:ph type="title"/>
          </p:nvPr>
        </p:nvSpPr>
        <p:spPr>
          <a:xfrm>
            <a:off x="539750" y="1125538"/>
            <a:ext cx="8229600" cy="1008062"/>
          </a:xfrm>
          <a:noFill/>
        </p:spPr>
        <p:txBody>
          <a:bodyPr/>
          <a:lstStyle/>
          <a:p>
            <a:r>
              <a:rPr lang="en-GB" sz="2000" smtClean="0"/>
              <a:t>PSP ATENCIÓN PRIMARIA – CSMIJ. DISTRITO DE </a:t>
            </a:r>
            <a:r>
              <a:rPr lang="en-GB" sz="2000" i="1" smtClean="0"/>
              <a:t>L’EIXAMPLE</a:t>
            </a:r>
            <a:r>
              <a:rPr lang="en-GB" sz="2000" smtClean="0"/>
              <a:t>, BARCELONA</a:t>
            </a:r>
            <a:r>
              <a:rPr lang="en-GB" sz="4000" smtClean="0"/>
              <a:t/>
            </a:r>
            <a:br>
              <a:rPr lang="en-GB" sz="4000" smtClean="0"/>
            </a:br>
            <a:r>
              <a:rPr lang="en-GB" sz="2800" b="1" smtClean="0"/>
              <a:t>CONCLUSIONES</a:t>
            </a:r>
          </a:p>
        </p:txBody>
      </p:sp>
    </p:spTree>
  </p:cSld>
  <p:clrMapOvr>
    <a:masterClrMapping/>
  </p:clrMapOvr>
  <p:transition spd="med" advClick="0" advTm="25000">
    <p:cover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ctrTitle" idx="4294967295"/>
          </p:nvPr>
        </p:nvSpPr>
        <p:spPr>
          <a:xfrm>
            <a:off x="179388" y="1412875"/>
            <a:ext cx="4319587" cy="649288"/>
          </a:xfrm>
        </p:spPr>
        <p:txBody>
          <a:bodyPr/>
          <a:lstStyle/>
          <a:p>
            <a:pPr algn="l" eaLnBrk="1" hangingPunct="1"/>
            <a:r>
              <a:rPr lang="es-ES" sz="3200" b="1" dirty="0" smtClean="0"/>
              <a:t>AGRADECIMIENTOS A:</a:t>
            </a:r>
            <a:endParaRPr lang="en-GB" dirty="0" smtClean="0"/>
          </a:p>
        </p:txBody>
      </p:sp>
      <p:sp>
        <p:nvSpPr>
          <p:cNvPr id="14339" name="2 Subtítulo"/>
          <p:cNvSpPr>
            <a:spLocks noGrp="1"/>
          </p:cNvSpPr>
          <p:nvPr>
            <p:ph type="subTitle" idx="4294967295"/>
          </p:nvPr>
        </p:nvSpPr>
        <p:spPr>
          <a:xfrm>
            <a:off x="0" y="4797425"/>
            <a:ext cx="4787900" cy="64611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s-ES" sz="2800" b="1" smtClean="0"/>
              <a:t>E-mail: </a:t>
            </a:r>
            <a:r>
              <a:rPr lang="es-ES" sz="2800" b="1" smtClean="0">
                <a:hlinkClick r:id="rId2"/>
              </a:rPr>
              <a:t>slera@clinic.ub.es</a:t>
            </a:r>
            <a:endParaRPr lang="en-GB" sz="2800" b="1" smtClean="0"/>
          </a:p>
        </p:txBody>
      </p:sp>
      <p:sp>
        <p:nvSpPr>
          <p:cNvPr id="14340" name="2 Subtítulo"/>
          <p:cNvSpPr>
            <a:spLocks/>
          </p:cNvSpPr>
          <p:nvPr/>
        </p:nvSpPr>
        <p:spPr bwMode="auto">
          <a:xfrm>
            <a:off x="539750" y="2349500"/>
            <a:ext cx="3598863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b="1" dirty="0">
                <a:solidFill>
                  <a:schemeClr val="hlink"/>
                </a:solidFill>
                <a:latin typeface="Calibri" pitchFamily="34" charset="0"/>
              </a:rPr>
              <a:t>CENTROS ATENCIÓN PRIMARIA DE: 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b="1" dirty="0" smtClean="0">
                <a:latin typeface="Calibri" pitchFamily="34" charset="0"/>
              </a:rPr>
              <a:t>Casanova</a:t>
            </a:r>
            <a:r>
              <a:rPr lang="es-ES" b="1" dirty="0">
                <a:latin typeface="Calibri" pitchFamily="34" charset="0"/>
              </a:rPr>
              <a:t>	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b="1" dirty="0">
                <a:latin typeface="Calibri" pitchFamily="34" charset="0"/>
              </a:rPr>
              <a:t>Manso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b="1" dirty="0">
                <a:latin typeface="Calibri" pitchFamily="34" charset="0"/>
              </a:rPr>
              <a:t>Roger de Flor		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b="1" dirty="0">
                <a:latin typeface="Calibri" pitchFamily="34" charset="0"/>
              </a:rPr>
              <a:t>Sagrada </a:t>
            </a:r>
            <a:r>
              <a:rPr lang="es-ES" b="1" dirty="0" err="1" smtClean="0">
                <a:latin typeface="Calibri" pitchFamily="34" charset="0"/>
              </a:rPr>
              <a:t>Família</a:t>
            </a:r>
            <a:endParaRPr lang="es-ES" b="1" dirty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b="1" dirty="0" err="1">
                <a:latin typeface="Calibri" pitchFamily="34" charset="0"/>
              </a:rPr>
              <a:t>Passeig</a:t>
            </a:r>
            <a:r>
              <a:rPr lang="es-ES" b="1" dirty="0">
                <a:latin typeface="Calibri" pitchFamily="34" charset="0"/>
              </a:rPr>
              <a:t> de </a:t>
            </a:r>
            <a:r>
              <a:rPr lang="es-ES" b="1" dirty="0" err="1">
                <a:latin typeface="Calibri" pitchFamily="34" charset="0"/>
              </a:rPr>
              <a:t>Sant</a:t>
            </a:r>
            <a:r>
              <a:rPr lang="es-ES" b="1" dirty="0">
                <a:latin typeface="Calibri" pitchFamily="34" charset="0"/>
              </a:rPr>
              <a:t> Joan</a:t>
            </a:r>
            <a:r>
              <a:rPr lang="es-ES" sz="2400" b="1" dirty="0">
                <a:latin typeface="Calibri" pitchFamily="34" charset="0"/>
              </a:rPr>
              <a:t>	</a:t>
            </a:r>
            <a:endParaRPr lang="en-GB" sz="2400" b="1" dirty="0">
              <a:latin typeface="Calibri" pitchFamily="34" charset="0"/>
            </a:endParaRPr>
          </a:p>
        </p:txBody>
      </p:sp>
      <p:sp>
        <p:nvSpPr>
          <p:cNvPr id="14341" name="2 Subtítulo"/>
          <p:cNvSpPr>
            <a:spLocks/>
          </p:cNvSpPr>
          <p:nvPr/>
        </p:nvSpPr>
        <p:spPr bwMode="auto">
          <a:xfrm>
            <a:off x="5143504" y="1428736"/>
            <a:ext cx="3600450" cy="5143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solidFill>
                  <a:schemeClr val="hlink"/>
                </a:solidFill>
                <a:latin typeface="Calibri" pitchFamily="34" charset="0"/>
              </a:rPr>
              <a:t>PROFESIONALES DEL CSMIJ EIXAMPLE: 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Olga Puig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Pilar </a:t>
            </a:r>
            <a:r>
              <a:rPr lang="es-ES" sz="1600" b="1" dirty="0" err="1">
                <a:latin typeface="Calibri" pitchFamily="34" charset="0"/>
              </a:rPr>
              <a:t>Santamarina</a:t>
            </a:r>
            <a:endParaRPr lang="es-ES" sz="16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Montse Vila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Inés </a:t>
            </a:r>
            <a:r>
              <a:rPr lang="es-ES" sz="1600" b="1" dirty="0" err="1">
                <a:latin typeface="Calibri" pitchFamily="34" charset="0"/>
              </a:rPr>
              <a:t>Hilker</a:t>
            </a:r>
            <a:endParaRPr lang="es-ES" sz="16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Antonia Bretones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Maite Ibáñez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Naiara Puy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Carlos </a:t>
            </a:r>
            <a:r>
              <a:rPr lang="es-ES" sz="1600" b="1" dirty="0" err="1">
                <a:latin typeface="Calibri" pitchFamily="34" charset="0"/>
              </a:rPr>
              <a:t>Cordovilla</a:t>
            </a:r>
            <a:endParaRPr lang="es-ES" sz="16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Berta </a:t>
            </a:r>
            <a:r>
              <a:rPr lang="es-ES" sz="1600" b="1" dirty="0" err="1">
                <a:latin typeface="Calibri" pitchFamily="34" charset="0"/>
              </a:rPr>
              <a:t>Garcia</a:t>
            </a:r>
            <a:endParaRPr lang="es-ES" sz="16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 err="1">
                <a:latin typeface="Calibri" pitchFamily="34" charset="0"/>
              </a:rPr>
              <a:t>Iria</a:t>
            </a:r>
            <a:r>
              <a:rPr lang="es-ES" sz="1600" b="1" dirty="0">
                <a:latin typeface="Calibri" pitchFamily="34" charset="0"/>
              </a:rPr>
              <a:t> Méndez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Vanessa </a:t>
            </a:r>
            <a:r>
              <a:rPr lang="es-ES" sz="1600" b="1" dirty="0" err="1">
                <a:latin typeface="Calibri" pitchFamily="34" charset="0"/>
              </a:rPr>
              <a:t>Sanchez</a:t>
            </a:r>
            <a:endParaRPr lang="es-ES" sz="1600" b="1" dirty="0"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Ana Blázquez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Eva Varela 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 err="1">
                <a:latin typeface="Calibri" pitchFamily="34" charset="0"/>
              </a:rPr>
              <a:t>Juli</a:t>
            </a:r>
            <a:r>
              <a:rPr lang="es-ES" sz="1600" b="1" dirty="0">
                <a:latin typeface="Calibri" pitchFamily="34" charset="0"/>
              </a:rPr>
              <a:t> Paz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Mónica </a:t>
            </a:r>
            <a:r>
              <a:rPr lang="es-ES" sz="1600" b="1" dirty="0" err="1">
                <a:latin typeface="Calibri" pitchFamily="34" charset="0"/>
              </a:rPr>
              <a:t>Yui</a:t>
            </a:r>
            <a:r>
              <a:rPr lang="es-ES" sz="1600" b="1" dirty="0">
                <a:latin typeface="Calibri" pitchFamily="34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Rosa Calvo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Sara Lera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Luisa Lázaro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es-ES" sz="1600" b="1" dirty="0">
                <a:latin typeface="Calibri" pitchFamily="34" charset="0"/>
              </a:rPr>
              <a:t>Josefina Castro</a:t>
            </a:r>
          </a:p>
        </p:txBody>
      </p:sp>
    </p:spTree>
  </p:cSld>
  <p:clrMapOvr>
    <a:masterClrMapping/>
  </p:clrMapOvr>
  <p:transition spd="med" advClick="0" advTm="10000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68313" y="1268413"/>
            <a:ext cx="8229600" cy="1512887"/>
          </a:xfrm>
        </p:spPr>
        <p:txBody>
          <a:bodyPr/>
          <a:lstStyle/>
          <a:p>
            <a:r>
              <a:rPr lang="en-GB" sz="2800" b="1" smtClean="0"/>
              <a:t>PLAN DE APOYO A LA ATENCIÓN PRIMARIA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i="1" smtClean="0"/>
              <a:t>Pla de Suport a la Primària o PSP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i="1" smtClean="0"/>
              <a:t>Pla Director de Salut Mental i Addiccions</a:t>
            </a:r>
            <a:r>
              <a:rPr lang="en-GB" sz="2400" smtClean="0"/>
              <a:t/>
            </a:r>
            <a:br>
              <a:rPr lang="en-GB" sz="2400" smtClean="0"/>
            </a:br>
            <a:r>
              <a:rPr lang="en-GB" sz="2400" i="1" smtClean="0"/>
              <a:t>Generalitat de Catalunya</a:t>
            </a:r>
            <a:r>
              <a:rPr lang="en-GB" sz="2400" smtClean="0"/>
              <a:t>, 2006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>
          <a:xfrm>
            <a:off x="395288" y="3141663"/>
            <a:ext cx="3671887" cy="28813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z="2800" b="1" smtClean="0">
                <a:solidFill>
                  <a:schemeClr val="hlink"/>
                </a:solidFill>
              </a:rPr>
              <a:t>Objetivo:</a:t>
            </a:r>
            <a:r>
              <a:rPr lang="en-GB" sz="2800" smtClean="0"/>
              <a:t> </a:t>
            </a:r>
            <a:r>
              <a:rPr lang="en-GB" sz="2800" b="1" smtClean="0"/>
              <a:t>Establecer una nueva relación entre los profesionales de atención primaria y los de la salud mental comunitaria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4572000" y="3141663"/>
            <a:ext cx="3887788" cy="341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GB" sz="2800" b="1">
                <a:solidFill>
                  <a:schemeClr val="hlink"/>
                </a:solidFill>
                <a:latin typeface="Calibri" pitchFamily="34" charset="0"/>
              </a:rPr>
              <a:t>Implantación</a:t>
            </a:r>
            <a:r>
              <a:rPr lang="en-GB" sz="2800">
                <a:latin typeface="Calibri" pitchFamily="34" charset="0"/>
              </a:rPr>
              <a:t> </a:t>
            </a:r>
            <a:r>
              <a:rPr lang="en-GB" sz="2800" b="1">
                <a:latin typeface="Calibri" pitchFamily="34" charset="0"/>
              </a:rPr>
              <a:t>en 2006 prueba piloto en algunos distritos y extensión a otros posteriormente.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r>
              <a:rPr lang="en-GB" sz="2800" b="1">
                <a:latin typeface="Calibri" pitchFamily="34" charset="0"/>
              </a:rPr>
              <a:t>NO está implantado en todo el territorio.</a:t>
            </a:r>
          </a:p>
        </p:txBody>
      </p:sp>
    </p:spTree>
  </p:cSld>
  <p:clrMapOvr>
    <a:masterClrMapping/>
  </p:clrMapOvr>
  <p:transition spd="med" advClick="0" advTm="15000">
    <p:cover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/>
          </p:cNvSpPr>
          <p:nvPr/>
        </p:nvSpPr>
        <p:spPr bwMode="auto">
          <a:xfrm>
            <a:off x="395288" y="27813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</a:pPr>
            <a:endParaRPr lang="en-GB" sz="3200">
              <a:latin typeface="Calibri" pitchFamily="34" charset="0"/>
            </a:endParaRPr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68313" y="1268413"/>
            <a:ext cx="82296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2800" b="1">
                <a:latin typeface="Calibri" pitchFamily="34" charset="0"/>
              </a:rPr>
              <a:t>PLAN DE APOYO A LA ATENCIÓN PRIMARIA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400" i="1">
                <a:latin typeface="Calibri" pitchFamily="34" charset="0"/>
              </a:rPr>
              <a:t>Pla de Suport a la Primària o PSP</a:t>
            </a:r>
            <a:r>
              <a:rPr lang="en-GB" sz="2400">
                <a:latin typeface="Calibri" pitchFamily="34" charset="0"/>
              </a:rPr>
              <a:t> </a:t>
            </a:r>
            <a:br>
              <a:rPr lang="en-GB" sz="2400">
                <a:latin typeface="Calibri" pitchFamily="34" charset="0"/>
              </a:rPr>
            </a:br>
            <a:r>
              <a:rPr lang="en-GB" sz="2400" i="1">
                <a:latin typeface="Calibri" pitchFamily="34" charset="0"/>
              </a:rPr>
              <a:t>Pla Director de Salut Mental i Addiccions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400" i="1">
                <a:latin typeface="Calibri" pitchFamily="34" charset="0"/>
              </a:rPr>
              <a:t>Generalitat de Catalunya</a:t>
            </a:r>
            <a:r>
              <a:rPr lang="en-GB" sz="2400">
                <a:latin typeface="Calibri" pitchFamily="34" charset="0"/>
              </a:rPr>
              <a:t>, 2006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23850" y="2924175"/>
            <a:ext cx="8640763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chemeClr val="hlink"/>
                </a:solidFill>
                <a:latin typeface="Calibri" pitchFamily="34" charset="0"/>
              </a:rPr>
              <a:t>Servicios básicos solicitados por el plan: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sz="2600" b="1">
                <a:latin typeface="Calibri" pitchFamily="34" charset="0"/>
              </a:rPr>
              <a:t>Detección temprana de los problemas de salud mental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sz="2600" b="1">
                <a:latin typeface="Calibri" pitchFamily="34" charset="0"/>
              </a:rPr>
              <a:t>Interconsultas atención primaria-salud mental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sz="2600" b="1">
                <a:latin typeface="Calibri" pitchFamily="34" charset="0"/>
              </a:rPr>
              <a:t>Formación teórico-práctica a los pediatras/médicos de familia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sz="2600" b="1">
                <a:latin typeface="Calibri" pitchFamily="34" charset="0"/>
              </a:rPr>
              <a:t>Manejo del paciente de baja complejidad y del paciente crónico desde atención primaria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GB" sz="2600" b="1">
                <a:latin typeface="Calibri" pitchFamily="34" charset="0"/>
              </a:rPr>
              <a:t>Memoria anual</a:t>
            </a:r>
          </a:p>
        </p:txBody>
      </p:sp>
    </p:spTree>
  </p:cSld>
  <p:clrMapOvr>
    <a:masterClrMapping/>
  </p:clrMapOvr>
  <p:transition spd="med" advClick="0" advTm="20000">
    <p:cover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body" idx="1"/>
          </p:nvPr>
        </p:nvSpPr>
        <p:spPr>
          <a:xfrm>
            <a:off x="179388" y="2708275"/>
            <a:ext cx="4392612" cy="3560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600" b="1" smtClean="0">
                <a:solidFill>
                  <a:schemeClr val="hlink"/>
                </a:solidFill>
              </a:rPr>
              <a:t>Áreas básicas de salud:</a:t>
            </a:r>
            <a:r>
              <a:rPr lang="en-GB" sz="2600" b="1" smtClean="0"/>
              <a:t> 10, distribuidas en 5 Centros de atención primaria</a:t>
            </a:r>
          </a:p>
          <a:p>
            <a:pPr>
              <a:lnSpc>
                <a:spcPct val="90000"/>
              </a:lnSpc>
            </a:pPr>
            <a:r>
              <a:rPr lang="en-GB" sz="2600" b="1" smtClean="0">
                <a:solidFill>
                  <a:schemeClr val="hlink"/>
                </a:solidFill>
              </a:rPr>
              <a:t>Centros de salud mental infantil y juvenil:</a:t>
            </a:r>
            <a:r>
              <a:rPr lang="en-GB" sz="2600" b="1" smtClean="0"/>
              <a:t> 1 (centro proveedor Hospital Clínic)</a:t>
            </a:r>
          </a:p>
          <a:p>
            <a:pPr>
              <a:lnSpc>
                <a:spcPct val="90000"/>
              </a:lnSpc>
            </a:pPr>
            <a:r>
              <a:rPr lang="en-GB" sz="2600" b="1" smtClean="0">
                <a:solidFill>
                  <a:schemeClr val="hlink"/>
                </a:solidFill>
              </a:rPr>
              <a:t>Población diana:</a:t>
            </a:r>
            <a:r>
              <a:rPr lang="en-GB" sz="2600" b="1" smtClean="0"/>
              <a:t> ≈39.000 ≤ 18 años</a:t>
            </a:r>
          </a:p>
        </p:txBody>
      </p:sp>
      <p:sp>
        <p:nvSpPr>
          <p:cNvPr id="8195" name="Rectangle 4"/>
          <p:cNvSpPr>
            <a:spLocks/>
          </p:cNvSpPr>
          <p:nvPr/>
        </p:nvSpPr>
        <p:spPr bwMode="auto">
          <a:xfrm>
            <a:off x="468313" y="1268413"/>
            <a:ext cx="8229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2800">
                <a:latin typeface="Calibri" pitchFamily="34" charset="0"/>
              </a:rPr>
              <a:t>PLAN DE APOYO A LA ATENCIÓN PRIMARIA (PSP)</a:t>
            </a:r>
            <a:br>
              <a:rPr lang="en-GB" sz="2800">
                <a:latin typeface="Calibri" pitchFamily="34" charset="0"/>
              </a:rPr>
            </a:br>
            <a:r>
              <a:rPr lang="en-GB" sz="2800">
                <a:latin typeface="Calibri" pitchFamily="34" charset="0"/>
              </a:rPr>
              <a:t>INFANTIL Y JUVENIL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800" b="1">
                <a:latin typeface="Calibri" pitchFamily="34" charset="0"/>
              </a:rPr>
              <a:t>DISTRITO DE </a:t>
            </a:r>
            <a:r>
              <a:rPr lang="en-GB" sz="2800" b="1" i="1">
                <a:latin typeface="Calibri" pitchFamily="34" charset="0"/>
              </a:rPr>
              <a:t>L’EIXAMPLE</a:t>
            </a:r>
            <a:r>
              <a:rPr lang="en-GB" sz="2800" b="1">
                <a:latin typeface="Calibri" pitchFamily="34" charset="0"/>
              </a:rPr>
              <a:t>, BARCELONA</a:t>
            </a:r>
          </a:p>
        </p:txBody>
      </p:sp>
      <p:pic>
        <p:nvPicPr>
          <p:cNvPr id="8196" name="Marcador de contenido 3" descr="632px-Barcelona_Eixample.svg.png"/>
          <p:cNvPicPr>
            <a:picLocks noChangeAspect="1"/>
          </p:cNvPicPr>
          <p:nvPr/>
        </p:nvPicPr>
        <p:blipFill>
          <a:blip r:embed="rId2"/>
          <a:srcRect l="-36311" r="-36311"/>
          <a:stretch>
            <a:fillRect/>
          </a:stretch>
        </p:blipFill>
        <p:spPr bwMode="auto">
          <a:xfrm>
            <a:off x="3059113" y="2565400"/>
            <a:ext cx="6696075" cy="368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6732588" y="2997200"/>
            <a:ext cx="1943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>
                <a:latin typeface="Calibri" pitchFamily="34" charset="0"/>
              </a:rPr>
              <a:t>CIUDAD DE BARCELONA</a:t>
            </a:r>
          </a:p>
        </p:txBody>
      </p:sp>
    </p:spTree>
  </p:cSld>
  <p:clrMapOvr>
    <a:masterClrMapping/>
  </p:clrMapOvr>
  <p:transition spd="med" advClick="0" advTm="15000">
    <p:cover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250825" y="2205038"/>
            <a:ext cx="8713788" cy="439261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>
                <a:solidFill>
                  <a:schemeClr val="hlink"/>
                </a:solidFill>
              </a:rPr>
              <a:t>Organización en nuestro distrito:</a:t>
            </a:r>
          </a:p>
          <a:p>
            <a:pPr>
              <a:lnSpc>
                <a:spcPct val="80000"/>
              </a:lnSpc>
            </a:pPr>
            <a:r>
              <a:rPr lang="en-GB" sz="2600" b="1" smtClean="0"/>
              <a:t>Psicólogo clínico + Psiquiatra referentes en cada CAP</a:t>
            </a:r>
          </a:p>
          <a:p>
            <a:pPr lvl="1">
              <a:lnSpc>
                <a:spcPct val="80000"/>
              </a:lnSpc>
            </a:pPr>
            <a:r>
              <a:rPr lang="en-GB" sz="2200" b="1" smtClean="0"/>
              <a:t>Presencia física en los CAPs:</a:t>
            </a:r>
          </a:p>
          <a:p>
            <a:pPr lvl="2">
              <a:lnSpc>
                <a:spcPct val="80000"/>
              </a:lnSpc>
            </a:pPr>
            <a:r>
              <a:rPr lang="en-GB" sz="2200" b="1" smtClean="0"/>
              <a:t>Pediatría 4 horas/semana  </a:t>
            </a:r>
          </a:p>
          <a:p>
            <a:pPr lvl="2">
              <a:lnSpc>
                <a:spcPct val="80000"/>
              </a:lnSpc>
            </a:pPr>
            <a:r>
              <a:rPr lang="en-GB" sz="2200" b="1" smtClean="0"/>
              <a:t>Médicos de familia 3 horas/mes (franja de edad 15-18 años)</a:t>
            </a:r>
          </a:p>
          <a:p>
            <a:pPr lvl="1">
              <a:lnSpc>
                <a:spcPct val="80000"/>
              </a:lnSpc>
            </a:pPr>
            <a:r>
              <a:rPr lang="en-GB" sz="2200" b="1" smtClean="0"/>
              <a:t>Reunión con médicos de atención primaria (derivaciones, tratamiento integral, solicitud pruebas médicas, sesiones clínicas)</a:t>
            </a:r>
          </a:p>
          <a:p>
            <a:pPr lvl="1">
              <a:lnSpc>
                <a:spcPct val="80000"/>
              </a:lnSpc>
            </a:pPr>
            <a:r>
              <a:rPr lang="en-GB" sz="2200" b="1" smtClean="0"/>
              <a:t>Primeras visitas de valoración: conjuntas con pediatra o “satélites”</a:t>
            </a:r>
          </a:p>
          <a:p>
            <a:pPr lvl="1">
              <a:lnSpc>
                <a:spcPct val="80000"/>
              </a:lnSpc>
            </a:pPr>
            <a:r>
              <a:rPr lang="en-GB" sz="2200" b="1" smtClean="0"/>
              <a:t>Visitas de seguimiento de casos inicialmente no complicados o de casos crónicos (principalmente TDAH)</a:t>
            </a:r>
          </a:p>
          <a:p>
            <a:pPr lvl="1">
              <a:lnSpc>
                <a:spcPct val="80000"/>
              </a:lnSpc>
            </a:pPr>
            <a:r>
              <a:rPr lang="en-GB" sz="2200" b="1" smtClean="0"/>
              <a:t>Grupos psicoeducativos a padres</a:t>
            </a:r>
          </a:p>
        </p:txBody>
      </p:sp>
      <p:sp>
        <p:nvSpPr>
          <p:cNvPr id="9219" name="Rectangle 4"/>
          <p:cNvSpPr>
            <a:spLocks/>
          </p:cNvSpPr>
          <p:nvPr/>
        </p:nvSpPr>
        <p:spPr bwMode="auto">
          <a:xfrm>
            <a:off x="468313" y="11255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2000" b="1">
                <a:latin typeface="Calibri" pitchFamily="34" charset="0"/>
              </a:rPr>
              <a:t>PSP ATENCIÓN PRIMARIA - CSMIJ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800" b="1">
                <a:latin typeface="Calibri" pitchFamily="34" charset="0"/>
              </a:rPr>
              <a:t>DISTRITO DE </a:t>
            </a:r>
            <a:r>
              <a:rPr lang="en-GB" sz="2800" b="1" i="1">
                <a:latin typeface="Calibri" pitchFamily="34" charset="0"/>
              </a:rPr>
              <a:t>L’EIXAMPLE</a:t>
            </a:r>
            <a:r>
              <a:rPr lang="en-GB" sz="2800" b="1">
                <a:latin typeface="Calibri" pitchFamily="34" charset="0"/>
              </a:rPr>
              <a:t>, BARCELONA</a:t>
            </a:r>
          </a:p>
        </p:txBody>
      </p:sp>
    </p:spTree>
  </p:cSld>
  <p:clrMapOvr>
    <a:masterClrMapping/>
  </p:clrMapOvr>
  <p:transition spd="med" advClick="0" advTm="30000">
    <p:cover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/>
          </p:cNvSpPr>
          <p:nvPr/>
        </p:nvSpPr>
        <p:spPr bwMode="auto">
          <a:xfrm>
            <a:off x="468313" y="11255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2000" b="1">
                <a:latin typeface="Calibri" pitchFamily="34" charset="0"/>
              </a:rPr>
              <a:t>PSP ATENCIÓN PRIMARIA - CSMIJ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800" b="1">
                <a:latin typeface="Calibri" pitchFamily="34" charset="0"/>
              </a:rPr>
              <a:t>DISTRITO DE </a:t>
            </a:r>
            <a:r>
              <a:rPr lang="en-GB" sz="2800" b="1" i="1">
                <a:latin typeface="Calibri" pitchFamily="34" charset="0"/>
              </a:rPr>
              <a:t>L’EIXAMPLE</a:t>
            </a:r>
            <a:r>
              <a:rPr lang="en-GB" sz="2800" b="1">
                <a:latin typeface="Calibri" pitchFamily="34" charset="0"/>
              </a:rPr>
              <a:t>, BARCELONA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1187450" y="1989138"/>
            <a:ext cx="6051550" cy="4152900"/>
            <a:chOff x="1248" y="240"/>
            <a:chExt cx="4176" cy="3600"/>
          </a:xfrm>
        </p:grpSpPr>
        <p:sp>
          <p:nvSpPr>
            <p:cNvPr id="10257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468 w 21600"/>
                <a:gd name="T1" fmla="*/ 0 h 21600"/>
                <a:gd name="T2" fmla="*/ 936 w 21600"/>
                <a:gd name="T3" fmla="*/ 798 h 21600"/>
                <a:gd name="T4" fmla="*/ 0 w 21600"/>
                <a:gd name="T5" fmla="*/ 798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8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40 w 21600"/>
                <a:gd name="T1" fmla="*/ 0 h 21600"/>
                <a:gd name="T2" fmla="*/ 1475 w 21600"/>
                <a:gd name="T3" fmla="*/ 0 h 21600"/>
                <a:gd name="T4" fmla="*/ 2015 w 21600"/>
                <a:gd name="T5" fmla="*/ 936 h 21600"/>
                <a:gd name="T6" fmla="*/ 0 w 21600"/>
                <a:gd name="T7" fmla="*/ 93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59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539 w 21600"/>
                <a:gd name="T1" fmla="*/ 0 h 21600"/>
                <a:gd name="T2" fmla="*/ 2548 w 21600"/>
                <a:gd name="T3" fmla="*/ 0 h 21600"/>
                <a:gd name="T4" fmla="*/ 3087 w 21600"/>
                <a:gd name="T5" fmla="*/ 935 h 21600"/>
                <a:gd name="T6" fmla="*/ 0 w 21600"/>
                <a:gd name="T7" fmla="*/ 9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260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540 w 21600"/>
                <a:gd name="T1" fmla="*/ 0 h 21600"/>
                <a:gd name="T2" fmla="*/ 3636 w 21600"/>
                <a:gd name="T3" fmla="*/ 0 h 21600"/>
                <a:gd name="T4" fmla="*/ 4176 w 21600"/>
                <a:gd name="T5" fmla="*/ 936 h 21600"/>
                <a:gd name="T6" fmla="*/ 0 w 21600"/>
                <a:gd name="T7" fmla="*/ 93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2051050" y="5229225"/>
            <a:ext cx="4537075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/>
              <a:t>Consulta a pediatra/médico familia:</a:t>
            </a:r>
          </a:p>
          <a:p>
            <a:pPr algn="ctr">
              <a:spcBef>
                <a:spcPct val="50000"/>
              </a:spcBef>
            </a:pPr>
            <a:r>
              <a:rPr lang="en-GB"/>
              <a:t>Entrevista clínica + instrumentos screening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2555875" y="4292600"/>
            <a:ext cx="3527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Interconsulta a referente PSP</a:t>
            </a: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2843213" y="3357563"/>
            <a:ext cx="2808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Visita con referente PSP</a:t>
            </a: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3779838" y="2420938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CSMIJ</a:t>
            </a:r>
          </a:p>
        </p:txBody>
      </p:sp>
      <p:sp>
        <p:nvSpPr>
          <p:cNvPr id="10248" name="Line 12"/>
          <p:cNvSpPr>
            <a:spLocks noChangeShapeType="1"/>
          </p:cNvSpPr>
          <p:nvPr/>
        </p:nvSpPr>
        <p:spPr bwMode="auto">
          <a:xfrm flipV="1">
            <a:off x="250825" y="2133600"/>
            <a:ext cx="2879725" cy="3816350"/>
          </a:xfrm>
          <a:prstGeom prst="line">
            <a:avLst/>
          </a:prstGeom>
          <a:noFill/>
          <a:ln w="508000">
            <a:solidFill>
              <a:srgbClr val="99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249" name="Text Box 13"/>
          <p:cNvSpPr txBox="1">
            <a:spLocks noChangeArrowheads="1"/>
          </p:cNvSpPr>
          <p:nvPr/>
        </p:nvSpPr>
        <p:spPr bwMode="auto">
          <a:xfrm>
            <a:off x="323850" y="2852738"/>
            <a:ext cx="143986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  <a:latin typeface="Calibri" pitchFamily="34" charset="0"/>
              </a:rPr>
              <a:t>Se va cumpliendo presencia trastorno mental</a:t>
            </a:r>
          </a:p>
        </p:txBody>
      </p:sp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6011863" y="1989138"/>
            <a:ext cx="31321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  <a:latin typeface="Calibri" pitchFamily="34" charset="0"/>
              </a:rPr>
              <a:t>No se confirma a cada nivel trastorno susceptible de ser atendido en CSMIJ</a:t>
            </a:r>
          </a:p>
        </p:txBody>
      </p:sp>
      <p:sp>
        <p:nvSpPr>
          <p:cNvPr id="10251" name="Line 15"/>
          <p:cNvSpPr>
            <a:spLocks noChangeShapeType="1"/>
          </p:cNvSpPr>
          <p:nvPr/>
        </p:nvSpPr>
        <p:spPr bwMode="auto">
          <a:xfrm flipV="1">
            <a:off x="5580063" y="3429000"/>
            <a:ext cx="790575" cy="215900"/>
          </a:xfrm>
          <a:prstGeom prst="line">
            <a:avLst/>
          </a:prstGeom>
          <a:noFill/>
          <a:ln w="190500">
            <a:solidFill>
              <a:srgbClr val="99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252" name="Line 16"/>
          <p:cNvSpPr>
            <a:spLocks noChangeShapeType="1"/>
          </p:cNvSpPr>
          <p:nvPr/>
        </p:nvSpPr>
        <p:spPr bwMode="auto">
          <a:xfrm flipV="1">
            <a:off x="6357950" y="4429132"/>
            <a:ext cx="790575" cy="215900"/>
          </a:xfrm>
          <a:prstGeom prst="line">
            <a:avLst/>
          </a:prstGeom>
          <a:noFill/>
          <a:ln w="190500">
            <a:solidFill>
              <a:srgbClr val="99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253" name="Line 17"/>
          <p:cNvSpPr>
            <a:spLocks noChangeShapeType="1"/>
          </p:cNvSpPr>
          <p:nvPr/>
        </p:nvSpPr>
        <p:spPr bwMode="auto">
          <a:xfrm flipV="1">
            <a:off x="7092950" y="5445125"/>
            <a:ext cx="790575" cy="215900"/>
          </a:xfrm>
          <a:prstGeom prst="line">
            <a:avLst/>
          </a:prstGeom>
          <a:noFill/>
          <a:ln w="190500">
            <a:solidFill>
              <a:srgbClr val="99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0254" name="Text Box 18"/>
          <p:cNvSpPr txBox="1">
            <a:spLocks noChangeArrowheads="1"/>
          </p:cNvSpPr>
          <p:nvPr/>
        </p:nvSpPr>
        <p:spPr bwMode="auto">
          <a:xfrm>
            <a:off x="7956550" y="5157788"/>
            <a:ext cx="11874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latin typeface="Calibri" pitchFamily="34" charset="0"/>
              </a:rPr>
              <a:t>Servicios educativos</a:t>
            </a:r>
          </a:p>
        </p:txBody>
      </p:sp>
      <p:sp>
        <p:nvSpPr>
          <p:cNvPr id="10255" name="Text Box 19"/>
          <p:cNvSpPr txBox="1">
            <a:spLocks noChangeArrowheads="1"/>
          </p:cNvSpPr>
          <p:nvPr/>
        </p:nvSpPr>
        <p:spPr bwMode="auto">
          <a:xfrm>
            <a:off x="7164388" y="4149725"/>
            <a:ext cx="1835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latin typeface="Calibri" pitchFamily="34" charset="0"/>
              </a:rPr>
              <a:t>Servicios sociales o pruebas médicas</a:t>
            </a:r>
          </a:p>
        </p:txBody>
      </p:sp>
      <p:sp>
        <p:nvSpPr>
          <p:cNvPr id="10256" name="Text Box 20"/>
          <p:cNvSpPr txBox="1">
            <a:spLocks noChangeArrowheads="1"/>
          </p:cNvSpPr>
          <p:nvPr/>
        </p:nvSpPr>
        <p:spPr bwMode="auto">
          <a:xfrm>
            <a:off x="6588125" y="2928938"/>
            <a:ext cx="25558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latin typeface="Calibri" pitchFamily="34" charset="0"/>
              </a:rPr>
              <a:t>Logopedia-Reeducación/ Atención primaria/ Seguimiento PSP en AP/ Servicios educativos</a:t>
            </a:r>
          </a:p>
        </p:txBody>
      </p:sp>
    </p:spTree>
  </p:cSld>
  <p:clrMapOvr>
    <a:masterClrMapping/>
  </p:clrMapOvr>
  <p:transition spd="med" advClick="0" advTm="35000">
    <p:cover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/>
          </p:cNvSpPr>
          <p:nvPr>
            <p:ph type="body" idx="1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b="1" smtClean="0">
                <a:solidFill>
                  <a:schemeClr val="hlink"/>
                </a:solidFill>
              </a:rPr>
              <a:t>Beneficios para los profesionales de atención primaria: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Mejoran habilidades de entrevista clínica.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Aumentan especificidad en la detección de patología.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Detectan situaciones de riesgo socio-familiar.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Aprenden manejo de instrumentos de screening.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Profundizan en el estudio de la etiología orgánica de las manifestaciones psicopatológicas.</a:t>
            </a:r>
          </a:p>
          <a:p>
            <a:pPr lvl="1">
              <a:lnSpc>
                <a:spcPct val="90000"/>
              </a:lnSpc>
            </a:pPr>
            <a:r>
              <a:rPr lang="en-GB" sz="2400" smtClean="0"/>
              <a:t>Ganan seguridad en el manejo de psicofármacos.</a:t>
            </a:r>
          </a:p>
        </p:txBody>
      </p:sp>
      <p:sp>
        <p:nvSpPr>
          <p:cNvPr id="11267" name="Rectangle 5"/>
          <p:cNvSpPr>
            <a:spLocks/>
          </p:cNvSpPr>
          <p:nvPr/>
        </p:nvSpPr>
        <p:spPr bwMode="auto">
          <a:xfrm>
            <a:off x="468313" y="11255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2000" b="1">
                <a:latin typeface="Calibri" pitchFamily="34" charset="0"/>
              </a:rPr>
              <a:t>PSP ATENCIÓN PRIMARIA - CSMIJ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800" b="1">
                <a:latin typeface="Calibri" pitchFamily="34" charset="0"/>
              </a:rPr>
              <a:t>DISTRITO DE </a:t>
            </a:r>
            <a:r>
              <a:rPr lang="en-GB" sz="2800" b="1" i="1">
                <a:latin typeface="Calibri" pitchFamily="34" charset="0"/>
              </a:rPr>
              <a:t>L’EIXAMPLE</a:t>
            </a:r>
            <a:r>
              <a:rPr lang="en-GB" sz="2800" b="1">
                <a:latin typeface="Calibri" pitchFamily="34" charset="0"/>
              </a:rPr>
              <a:t>, BARCELONA</a:t>
            </a:r>
          </a:p>
        </p:txBody>
      </p:sp>
    </p:spTree>
  </p:cSld>
  <p:clrMapOvr>
    <a:masterClrMapping/>
  </p:clrMapOvr>
  <p:transition spd="med" advClick="0" advTm="25000">
    <p:cover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/>
          </p:cNvSpPr>
          <p:nvPr>
            <p:ph type="body" idx="1"/>
          </p:nvPr>
        </p:nvSpPr>
        <p:spPr>
          <a:xfrm>
            <a:off x="468313" y="1916113"/>
            <a:ext cx="8218487" cy="4535487"/>
          </a:xfrm>
        </p:spPr>
        <p:txBody>
          <a:bodyPr/>
          <a:lstStyle/>
          <a:p>
            <a:r>
              <a:rPr lang="en-GB" sz="2800" b="1" smtClean="0">
                <a:solidFill>
                  <a:schemeClr val="hlink"/>
                </a:solidFill>
              </a:rPr>
              <a:t>Beneficios para los profesionales de salud mental:</a:t>
            </a:r>
          </a:p>
          <a:p>
            <a:pPr lvl="1"/>
            <a:r>
              <a:rPr lang="en-GB" sz="2400" smtClean="0"/>
              <a:t>Aumenta su conocimiento médico.</a:t>
            </a:r>
          </a:p>
          <a:p>
            <a:pPr lvl="1"/>
            <a:r>
              <a:rPr lang="en-GB" sz="2400" smtClean="0"/>
              <a:t>Reciben casos mejor evaluados y orientados.</a:t>
            </a:r>
          </a:p>
          <a:p>
            <a:pPr lvl="1"/>
            <a:r>
              <a:rPr lang="en-GB" sz="2400" smtClean="0"/>
              <a:t>Pueden iniciar las intervenciones de forma más temprana.</a:t>
            </a:r>
          </a:p>
          <a:p>
            <a:pPr lvl="1"/>
            <a:r>
              <a:rPr lang="en-GB" sz="2400" smtClean="0"/>
              <a:t>Acceden con mayor facilidad a la solicitud e interpretación de pruebas médicas o a otras especilidades.</a:t>
            </a:r>
          </a:p>
          <a:p>
            <a:pPr lvl="1"/>
            <a:r>
              <a:rPr lang="en-GB" sz="2400" smtClean="0"/>
              <a:t>Mejoran el conocimiento de los recursos comunitarios.</a:t>
            </a:r>
          </a:p>
          <a:p>
            <a:pPr lvl="1"/>
            <a:r>
              <a:rPr lang="en-GB" sz="2400" smtClean="0"/>
              <a:t>Inciden de forma preventiva sobre los casos de riesgo. </a:t>
            </a:r>
          </a:p>
          <a:p>
            <a:pPr lvl="1"/>
            <a:r>
              <a:rPr lang="en-GB" sz="2400" smtClean="0"/>
              <a:t>Dan más altas del Centro de salud mental infantil y juvenil para ser controlados en primaria.</a:t>
            </a:r>
          </a:p>
        </p:txBody>
      </p:sp>
      <p:sp>
        <p:nvSpPr>
          <p:cNvPr id="12291" name="Rectangle 5"/>
          <p:cNvSpPr>
            <a:spLocks/>
          </p:cNvSpPr>
          <p:nvPr/>
        </p:nvSpPr>
        <p:spPr bwMode="auto">
          <a:xfrm>
            <a:off x="468313" y="11255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GB" sz="2000" b="1">
                <a:latin typeface="Calibri" pitchFamily="34" charset="0"/>
              </a:rPr>
              <a:t>PSP ATENCIÓN PRIMARIA - CSMIJ</a:t>
            </a:r>
            <a:r>
              <a:rPr lang="en-GB" sz="2400">
                <a:latin typeface="Calibri" pitchFamily="34" charset="0"/>
              </a:rPr>
              <a:t/>
            </a:r>
            <a:br>
              <a:rPr lang="en-GB" sz="2400">
                <a:latin typeface="Calibri" pitchFamily="34" charset="0"/>
              </a:rPr>
            </a:br>
            <a:r>
              <a:rPr lang="en-GB" sz="2800" b="1">
                <a:latin typeface="Calibri" pitchFamily="34" charset="0"/>
              </a:rPr>
              <a:t>DISTRITO DE </a:t>
            </a:r>
            <a:r>
              <a:rPr lang="en-GB" sz="2800" b="1" i="1">
                <a:latin typeface="Calibri" pitchFamily="34" charset="0"/>
              </a:rPr>
              <a:t>L’EIXAMPLE</a:t>
            </a:r>
            <a:r>
              <a:rPr lang="en-GB" sz="2800" b="1">
                <a:latin typeface="Calibri" pitchFamily="34" charset="0"/>
              </a:rPr>
              <a:t>, BARCELONA</a:t>
            </a:r>
          </a:p>
        </p:txBody>
      </p:sp>
    </p:spTree>
  </p:cSld>
  <p:clrMapOvr>
    <a:masterClrMapping/>
  </p:clrMapOvr>
  <p:transition spd="med" advClick="0" advTm="25000">
    <p:cover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Marcador de contenido 3"/>
          <p:cNvGraphicFramePr>
            <a:graphicFrameLocks noGrp="1"/>
          </p:cNvGraphicFramePr>
          <p:nvPr>
            <p:ph sz="half" idx="1"/>
          </p:nvPr>
        </p:nvGraphicFramePr>
        <p:xfrm>
          <a:off x="4859338" y="1989138"/>
          <a:ext cx="3895725" cy="434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4" imgW="3895682" imgH="4340728" progId="Excel.Chart.8">
                  <p:embed/>
                </p:oleObj>
              </mc:Choice>
              <mc:Fallback>
                <p:oleObj r:id="rId4" imgW="3895682" imgH="4340728" progId="Excel.Chart.8">
                  <p:embed/>
                  <p:pic>
                    <p:nvPicPr>
                      <p:cNvPr id="0" name="Marcador de contenido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989138"/>
                        <a:ext cx="3895725" cy="434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Marcador de contenido 3"/>
          <p:cNvGraphicFramePr>
            <a:graphicFrameLocks noGrp="1"/>
          </p:cNvGraphicFramePr>
          <p:nvPr>
            <p:ph sz="half" idx="2"/>
          </p:nvPr>
        </p:nvGraphicFramePr>
        <p:xfrm>
          <a:off x="755650" y="1844675"/>
          <a:ext cx="3892550" cy="434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Gráfico" r:id="rId7" imgW="3895725" imgH="4343400" progId="Excel.Chart.8">
                  <p:embed/>
                </p:oleObj>
              </mc:Choice>
              <mc:Fallback>
                <p:oleObj name="Gráfico" r:id="rId7" imgW="3895725" imgH="4343400" progId="Excel.Char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44675"/>
                        <a:ext cx="3892550" cy="434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10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638175"/>
          </a:xfrm>
          <a:noFill/>
        </p:spPr>
        <p:txBody>
          <a:bodyPr/>
          <a:lstStyle/>
          <a:p>
            <a:r>
              <a:rPr lang="en-GB" sz="2000" smtClean="0"/>
              <a:t>PSP ATENCIÓN PRIMARIA – CSMIJ. DISTRITO DE </a:t>
            </a:r>
            <a:r>
              <a:rPr lang="en-GB" sz="2000" i="1" smtClean="0"/>
              <a:t>L’EIXAMPLE</a:t>
            </a:r>
            <a:r>
              <a:rPr lang="en-GB" sz="2000" smtClean="0"/>
              <a:t>, BARCELONA</a:t>
            </a:r>
            <a:br>
              <a:rPr lang="en-GB" sz="2000" smtClean="0"/>
            </a:br>
            <a:r>
              <a:rPr lang="en-GB" sz="2800" b="1" smtClean="0"/>
              <a:t>ACTIVIDAD EN CSMIJ</a:t>
            </a:r>
          </a:p>
        </p:txBody>
      </p:sp>
      <p:sp>
        <p:nvSpPr>
          <p:cNvPr id="1029" name="Text Box 11"/>
          <p:cNvSpPr txBox="1">
            <a:spLocks noChangeArrowheads="1"/>
          </p:cNvSpPr>
          <p:nvPr/>
        </p:nvSpPr>
        <p:spPr bwMode="auto">
          <a:xfrm>
            <a:off x="1763713" y="5876925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ransition spd="med" advClick="0" advTm="13000">
    <p:cover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648</Words>
  <Application>Microsoft Office PowerPoint</Application>
  <PresentationFormat>Presentación en pantalla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Tema de Office</vt:lpstr>
      <vt:lpstr>Gráfico de Microsoft Excel</vt:lpstr>
      <vt:lpstr>Gráfico</vt:lpstr>
      <vt:lpstr>SALUD MENTAL INFANTO-JUVENIL EN  ATENCIÓN PRIMARIA:   PROYECTO Y RESULTADOS  DEL PLAN DE APOYO A LA PRIMARIA  EN EL DISTRITO BARCELONÉS DE L’EIXAMPLE </vt:lpstr>
      <vt:lpstr>PLAN DE APOYO A LA ATENCIÓN PRIMARIA Pla de Suport a la Primària o PSP Pla Director de Salut Mental i Addiccions Generalitat de Catalunya, 2006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PSP ATENCIÓN PRIMARIA – CSMIJ. DISTRITO DE L’EIXAMPLE, BARCELONA ACTIVIDAD EN CSMIJ</vt:lpstr>
      <vt:lpstr>PSP ATENCIÓN PRIMARIA – CSMIJ. DISTRITO DE L’EIXAMPLE, BARCELONA ACTIVIDAD PSP EN ATENCIÓN PRIMARIA</vt:lpstr>
      <vt:lpstr>PSP ATENCIÓN PRIMARIA – CSMIJ. DISTRITO DE L’EIXAMPLE, BARCELONA AUMENTO DE LA IDENTIFICACIÓN DE VARIOS TRASTORNOS MENTALES</vt:lpstr>
      <vt:lpstr>PSP ATENCIÓN PRIMARIA – CSMIJ. DISTRITO DE L’EIXAMPLE, BARCELONA CONCLUSIONES</vt:lpstr>
      <vt:lpstr>AGRADECIMIENTOS 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cristinag</dc:creator>
  <cp:lastModifiedBy>Nuria Recover</cp:lastModifiedBy>
  <cp:revision>16</cp:revision>
  <dcterms:created xsi:type="dcterms:W3CDTF">2013-10-15T11:05:59Z</dcterms:created>
  <dcterms:modified xsi:type="dcterms:W3CDTF">2015-10-20T09:34:16Z</dcterms:modified>
</cp:coreProperties>
</file>