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charts/chart1.xml" ContentType="application/vnd.openxmlformats-officedocument.drawingml.chart+xml"/>
  <Override PartName="/ppt/drawings/drawing1.xml" ContentType="application/vnd.openxmlformats-officedocument.drawingml.chartshapes+xml"/>
  <Override PartName="/ppt/notesSlides/notesSlide10.xml" ContentType="application/vnd.openxmlformats-officedocument.presentationml.notesSlide+xml"/>
  <Override PartName="/ppt/charts/chart2.xml" ContentType="application/vnd.openxmlformats-officedocument.drawingml.chart+xml"/>
  <Override PartName="/ppt/drawings/drawing2.xml" ContentType="application/vnd.openxmlformats-officedocument.drawingml.chartshapes+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3"/>
  </p:notesMasterIdLst>
  <p:sldIdLst>
    <p:sldId id="256" r:id="rId2"/>
    <p:sldId id="276" r:id="rId3"/>
    <p:sldId id="278" r:id="rId4"/>
    <p:sldId id="282" r:id="rId5"/>
    <p:sldId id="281" r:id="rId6"/>
    <p:sldId id="284" r:id="rId7"/>
    <p:sldId id="291" r:id="rId8"/>
    <p:sldId id="285" r:id="rId9"/>
    <p:sldId id="288" r:id="rId10"/>
    <p:sldId id="292" r:id="rId11"/>
    <p:sldId id="268" r:id="rId12"/>
  </p:sldIdLst>
  <p:sldSz cx="9144000" cy="6858000" type="screen4x3"/>
  <p:notesSz cx="6858000" cy="9144000"/>
  <p:defaultTextStyle>
    <a:defPPr>
      <a:defRPr lang="es-E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Usuario" initials="U" lastIdx="5"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D1326"/>
    <a:srgbClr val="C090D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Estilo medio 2 - Énfasis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17292A2E-F333-43FB-9621-5CBBE7FDCDCB}" styleName="Estilo claro 2 - Acento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 styleId="{ED083AE6-46FA-4A59-8FB0-9F97EB10719F}" styleName="Estilo claro 3 - Acento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 styleId="{EB9631B5-78F2-41C9-869B-9F39066F8104}" styleName="Estilo medio 3 - Énfasis 4">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4"/>
          </a:solidFill>
        </a:fill>
      </a:tcStyle>
    </a:lastCol>
    <a:firstCol>
      <a:tcTxStyle b="on">
        <a:fontRef idx="minor">
          <a:scrgbClr r="0" g="0" b="0"/>
        </a:fontRef>
        <a:schemeClr val="lt1"/>
      </a:tcTxStyle>
      <a:tcStyle>
        <a:tcBdr/>
        <a:fill>
          <a:solidFill>
            <a:schemeClr val="accent4"/>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4"/>
          </a:solidFill>
        </a:fill>
      </a:tcStyle>
    </a:firstRow>
  </a:tblStyle>
  <a:tblStyle styleId="{3B4B98B0-60AC-42C2-AFA5-B58CD77FA1E5}" styleName="Estilo claro 1 - Acento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C083E6E3-FA7D-4D7B-A595-EF9225AFEA82}" styleName="Estilo claro 1 - Acento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0E3FDE45-AF77-4B5C-9715-49D594BDF05E}" styleName="Estilo claro 1 - Acento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5DA37D80-6434-44D0-A028-1B22A696006F}" styleName="Estilo claro 3 - Acento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 styleId="{1E171933-4619-4E11-9A3F-F7608DF75F80}" styleName="Estilo medio 1 - Énfasis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a:noFill/>
            </a:ln>
          </a:insideV>
        </a:tcBdr>
        <a:fill>
          <a:solidFill>
            <a:schemeClr val="lt1"/>
          </a:solidFill>
        </a:fill>
      </a:tcStyle>
    </a:wholeTbl>
    <a:band1H>
      <a:tcStyle>
        <a:tcBdr/>
        <a:fill>
          <a:solidFill>
            <a:schemeClr val="accent4">
              <a:tint val="20000"/>
            </a:schemeClr>
          </a:solidFill>
        </a:fill>
      </a:tcStyle>
    </a:band1H>
    <a:band1V>
      <a:tcStyle>
        <a:tcBdr/>
        <a:fill>
          <a:solidFill>
            <a:schemeClr val="accent4">
              <a:tint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solidFill>
            <a:schemeClr val="lt1"/>
          </a:solidFill>
        </a:fill>
      </a:tcStyle>
    </a:lastRow>
    <a:firstRow>
      <a:tcTxStyle b="on">
        <a:fontRef idx="minor">
          <a:scrgbClr r="0" g="0" b="0"/>
        </a:fontRef>
        <a:schemeClr val="lt1"/>
      </a:tcTxStyle>
      <a:tcStyle>
        <a:tcBdr/>
        <a:fill>
          <a:solidFill>
            <a:schemeClr val="accent4"/>
          </a:solidFill>
        </a:fill>
      </a:tcStyle>
    </a:firstRow>
  </a:tblStyle>
  <a:tblStyle styleId="{37CE84F3-28C3-443E-9E96-99CF82512B78}" styleName="Estilo oscuro 1 - Énfasis 2">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2"/>
          </a:solidFill>
        </a:fill>
      </a:tcStyle>
    </a:wholeTbl>
    <a:band1H>
      <a:tcStyle>
        <a:tcBdr/>
        <a:fill>
          <a:solidFill>
            <a:schemeClr val="accent2">
              <a:shade val="60000"/>
            </a:schemeClr>
          </a:solidFill>
        </a:fill>
      </a:tcStyle>
    </a:band1H>
    <a:band1V>
      <a:tcStyle>
        <a:tcBdr/>
        <a:fill>
          <a:solidFill>
            <a:schemeClr val="accent2">
              <a:shade val="60000"/>
            </a:schemeClr>
          </a:solidFill>
        </a:fill>
      </a:tcStyle>
    </a:band1V>
    <a:lastCol>
      <a:tcTxStyle b="on"/>
      <a:tcStyle>
        <a:tcBdr>
          <a:left>
            <a:ln w="25400" cmpd="sng">
              <a:solidFill>
                <a:schemeClr val="lt1"/>
              </a:solidFill>
            </a:ln>
          </a:left>
        </a:tcBdr>
        <a:fill>
          <a:solidFill>
            <a:schemeClr val="accent2">
              <a:shade val="60000"/>
            </a:schemeClr>
          </a:solidFill>
        </a:fill>
      </a:tcStyle>
    </a:lastCol>
    <a:firstCol>
      <a:tcTxStyle b="on"/>
      <a:tcStyle>
        <a:tcBdr>
          <a:right>
            <a:ln w="25400" cmpd="sng">
              <a:solidFill>
                <a:schemeClr val="lt1"/>
              </a:solidFill>
            </a:ln>
          </a:right>
        </a:tcBdr>
        <a:fill>
          <a:solidFill>
            <a:schemeClr val="accent2">
              <a:shade val="60000"/>
            </a:schemeClr>
          </a:solidFill>
        </a:fill>
      </a:tcStyle>
    </a:firstCol>
    <a:lastRow>
      <a:tcTxStyle b="on"/>
      <a:tcStyle>
        <a:tcBdr>
          <a:top>
            <a:ln w="25400" cmpd="sng">
              <a:solidFill>
                <a:schemeClr val="lt1"/>
              </a:solidFill>
            </a:ln>
          </a:top>
        </a:tcBdr>
        <a:fill>
          <a:solidFill>
            <a:schemeClr val="accent2">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8A107856-5554-42FB-B03E-39F5DBC370BA}" styleName="Estilo medio 4 - Énfasis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 styleId="{0505E3EF-67EA-436B-97B2-0124C06EBD24}" styleName="Estilo medio 4 - Énfasis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69CF1AB2-1976-4502-BF36-3FF5EA218861}" styleName="Estilo medio 4 - Énfasis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16D9F66E-5EB9-4882-86FB-DCBF35E3C3E4}" styleName="Estilo medio 4 - Énfasis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 styleId="{22838BEF-8BB2-4498-84A7-C5851F593DF1}" styleName="Estilo medio 4 - Énfasis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C4B1156A-380E-4F78-BDF5-A606A8083BF9}" styleName="Estilo medio 4 - Énfasis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solidFill>
            <a:schemeClr val="accent4">
              <a:tint val="20000"/>
            </a:schemeClr>
          </a:solidFill>
        </a:fill>
      </a:tcStyle>
    </a:wholeTbl>
    <a:band1H>
      <a:tcStyle>
        <a:tcBdr/>
        <a:fill>
          <a:solidFill>
            <a:schemeClr val="accent4">
              <a:tint val="40000"/>
            </a:schemeClr>
          </a:solidFill>
        </a:fill>
      </a:tcStyle>
    </a:band1H>
    <a:band1V>
      <a:tcStyle>
        <a:tcBdr/>
        <a:fill>
          <a:solidFill>
            <a:schemeClr val="accent4">
              <a:tint val="40000"/>
            </a:schemeClr>
          </a:solidFill>
        </a:fill>
      </a:tcStyle>
    </a:band1V>
    <a:lastCol>
      <a:tcTxStyle b="on"/>
      <a:tcStyle>
        <a:tcBdr/>
      </a:tcStyle>
    </a:lastCol>
    <a:firstCol>
      <a:tcTxStyle b="on"/>
      <a:tcStyle>
        <a:tcBdr/>
      </a:tcStyle>
    </a:firstCol>
    <a:lastRow>
      <a:tcTxStyle b="on"/>
      <a:tcStyle>
        <a:tcBdr>
          <a:top>
            <a:ln w="25400" cmpd="sng">
              <a:solidFill>
                <a:schemeClr val="accent4"/>
              </a:solidFill>
            </a:ln>
          </a:top>
        </a:tcBdr>
        <a:fill>
          <a:solidFill>
            <a:schemeClr val="accent4">
              <a:tint val="20000"/>
            </a:schemeClr>
          </a:solidFill>
        </a:fill>
      </a:tcStyle>
    </a:lastRow>
    <a:firstRow>
      <a:tcTxStyle b="on"/>
      <a:tcStyle>
        <a:tcBdr/>
        <a:fill>
          <a:solidFill>
            <a:schemeClr val="accent4">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2527" autoAdjust="0"/>
  </p:normalViewPr>
  <p:slideViewPr>
    <p:cSldViewPr>
      <p:cViewPr>
        <p:scale>
          <a:sx n="60" d="100"/>
          <a:sy n="60" d="100"/>
        </p:scale>
        <p:origin x="-1456" y="-16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commentAuthors" Target="commentAuthors.xml"/></Relationships>
</file>

<file path=ppt/charts/_rels/chart1.xml.rels><?xml version="1.0" encoding="UTF-8" standalone="yes"?>
<Relationships xmlns="http://schemas.openxmlformats.org/package/2006/relationships"><Relationship Id="rId2" Type="http://schemas.openxmlformats.org/officeDocument/2006/relationships/chartUserShapes" Target="../drawings/drawing1.xml"/><Relationship Id="rId1" Type="http://schemas.openxmlformats.org/officeDocument/2006/relationships/package" Target="../embeddings/Microsoft_Excel_Worksheet1.xlsx"/></Relationships>
</file>

<file path=ppt/charts/_rels/chart2.xml.rels><?xml version="1.0" encoding="UTF-8" standalone="yes"?>
<Relationships xmlns="http://schemas.openxmlformats.org/package/2006/relationships"><Relationship Id="rId2" Type="http://schemas.openxmlformats.org/officeDocument/2006/relationships/chartUserShapes" Target="../drawings/drawing2.xml"/><Relationship Id="rId1" Type="http://schemas.openxmlformats.org/officeDocument/2006/relationships/package" Target="../embeddings/Microsoft_Excel_Worksheet2.xlsx"/></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s-ES"/>
  <c:roundedCorners val="0"/>
  <mc:AlternateContent xmlns:mc="http://schemas.openxmlformats.org/markup-compatibility/2006">
    <mc:Choice xmlns:c14="http://schemas.microsoft.com/office/drawing/2007/8/2/chart" Requires="c14">
      <c14:style val="114"/>
    </mc:Choice>
    <mc:Fallback>
      <c:style val="14"/>
    </mc:Fallback>
  </mc:AlternateContent>
  <c:chart>
    <c:autoTitleDeleted val="0"/>
    <c:plotArea>
      <c:layout/>
      <c:barChart>
        <c:barDir val="col"/>
        <c:grouping val="clustered"/>
        <c:varyColors val="0"/>
        <c:ser>
          <c:idx val="0"/>
          <c:order val="0"/>
          <c:tx>
            <c:strRef>
              <c:f>Hoja1!$B$1</c:f>
              <c:strCache>
                <c:ptCount val="1"/>
                <c:pt idx="0">
                  <c:v>Si</c:v>
                </c:pt>
              </c:strCache>
            </c:strRef>
          </c:tx>
          <c:invertIfNegative val="0"/>
          <c:cat>
            <c:strRef>
              <c:f>Hoja1!$A$2:$A$4</c:f>
              <c:strCache>
                <c:ptCount val="3"/>
                <c:pt idx="0">
                  <c:v>Antidepresivos</c:v>
                </c:pt>
                <c:pt idx="1">
                  <c:v>Ansiolíticos</c:v>
                </c:pt>
                <c:pt idx="2">
                  <c:v>Medicación para dormir</c:v>
                </c:pt>
              </c:strCache>
            </c:strRef>
          </c:cat>
          <c:val>
            <c:numRef>
              <c:f>Hoja1!$B$2:$B$4</c:f>
              <c:numCache>
                <c:formatCode>General</c:formatCode>
                <c:ptCount val="3"/>
                <c:pt idx="0">
                  <c:v>12.7</c:v>
                </c:pt>
                <c:pt idx="1">
                  <c:v>12.43</c:v>
                </c:pt>
                <c:pt idx="2">
                  <c:v>16.600000000000001</c:v>
                </c:pt>
              </c:numCache>
            </c:numRef>
          </c:val>
        </c:ser>
        <c:ser>
          <c:idx val="1"/>
          <c:order val="1"/>
          <c:tx>
            <c:strRef>
              <c:f>Hoja1!$C$1</c:f>
              <c:strCache>
                <c:ptCount val="1"/>
                <c:pt idx="0">
                  <c:v>No</c:v>
                </c:pt>
              </c:strCache>
            </c:strRef>
          </c:tx>
          <c:invertIfNegative val="0"/>
          <c:cat>
            <c:strRef>
              <c:f>Hoja1!$A$2:$A$4</c:f>
              <c:strCache>
                <c:ptCount val="3"/>
                <c:pt idx="0">
                  <c:v>Antidepresivos</c:v>
                </c:pt>
                <c:pt idx="1">
                  <c:v>Ansiolíticos</c:v>
                </c:pt>
                <c:pt idx="2">
                  <c:v>Medicación para dormir</c:v>
                </c:pt>
              </c:strCache>
            </c:strRef>
          </c:cat>
          <c:val>
            <c:numRef>
              <c:f>Hoja1!$C$2:$C$4</c:f>
              <c:numCache>
                <c:formatCode>General</c:formatCode>
                <c:ptCount val="3"/>
                <c:pt idx="0">
                  <c:v>12.67</c:v>
                </c:pt>
                <c:pt idx="1">
                  <c:v>12.83</c:v>
                </c:pt>
                <c:pt idx="2">
                  <c:v>11.29</c:v>
                </c:pt>
              </c:numCache>
            </c:numRef>
          </c:val>
        </c:ser>
        <c:dLbls>
          <c:showLegendKey val="0"/>
          <c:showVal val="0"/>
          <c:showCatName val="0"/>
          <c:showSerName val="0"/>
          <c:showPercent val="0"/>
          <c:showBubbleSize val="0"/>
        </c:dLbls>
        <c:gapWidth val="150"/>
        <c:axId val="34040448"/>
        <c:axId val="34083200"/>
      </c:barChart>
      <c:catAx>
        <c:axId val="34040448"/>
        <c:scaling>
          <c:orientation val="minMax"/>
        </c:scaling>
        <c:delete val="0"/>
        <c:axPos val="b"/>
        <c:majorTickMark val="out"/>
        <c:minorTickMark val="none"/>
        <c:tickLblPos val="nextTo"/>
        <c:txPr>
          <a:bodyPr/>
          <a:lstStyle/>
          <a:p>
            <a:pPr>
              <a:defRPr sz="1500" b="1"/>
            </a:pPr>
            <a:endParaRPr lang="es-ES"/>
          </a:p>
        </c:txPr>
        <c:crossAx val="34083200"/>
        <c:crosses val="autoZero"/>
        <c:auto val="1"/>
        <c:lblAlgn val="ctr"/>
        <c:lblOffset val="100"/>
        <c:noMultiLvlLbl val="0"/>
      </c:catAx>
      <c:valAx>
        <c:axId val="34083200"/>
        <c:scaling>
          <c:orientation val="minMax"/>
        </c:scaling>
        <c:delete val="0"/>
        <c:axPos val="l"/>
        <c:majorGridlines/>
        <c:numFmt formatCode="General" sourceLinked="1"/>
        <c:majorTickMark val="out"/>
        <c:minorTickMark val="none"/>
        <c:tickLblPos val="nextTo"/>
        <c:crossAx val="34040448"/>
        <c:crosses val="autoZero"/>
        <c:crossBetween val="between"/>
      </c:valAx>
    </c:plotArea>
    <c:legend>
      <c:legendPos val="r"/>
      <c:overlay val="0"/>
    </c:legend>
    <c:plotVisOnly val="1"/>
    <c:dispBlanksAs val="gap"/>
    <c:showDLblsOverMax val="0"/>
  </c:chart>
  <c:txPr>
    <a:bodyPr/>
    <a:lstStyle/>
    <a:p>
      <a:pPr>
        <a:defRPr sz="1800" b="0"/>
      </a:pPr>
      <a:endParaRPr lang="es-ES"/>
    </a:p>
  </c:txPr>
  <c:externalData r:id="rId1">
    <c:autoUpdate val="0"/>
  </c:externalData>
  <c:userShapes r:id="rId2"/>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s-ES"/>
  <c:roundedCorners val="0"/>
  <mc:AlternateContent xmlns:mc="http://schemas.openxmlformats.org/markup-compatibility/2006">
    <mc:Choice xmlns:c14="http://schemas.microsoft.com/office/drawing/2007/8/2/chart" Requires="c14">
      <c14:style val="114"/>
    </mc:Choice>
    <mc:Fallback>
      <c:style val="14"/>
    </mc:Fallback>
  </mc:AlternateContent>
  <c:chart>
    <c:autoTitleDeleted val="0"/>
    <c:plotArea>
      <c:layout/>
      <c:barChart>
        <c:barDir val="col"/>
        <c:grouping val="clustered"/>
        <c:varyColors val="0"/>
        <c:ser>
          <c:idx val="0"/>
          <c:order val="0"/>
          <c:tx>
            <c:strRef>
              <c:f>Hoja1!$B$1</c:f>
              <c:strCache>
                <c:ptCount val="1"/>
                <c:pt idx="0">
                  <c:v>Si</c:v>
                </c:pt>
              </c:strCache>
            </c:strRef>
          </c:tx>
          <c:invertIfNegative val="0"/>
          <c:cat>
            <c:strRef>
              <c:f>Hoja1!$A$2:$A$4</c:f>
              <c:strCache>
                <c:ptCount val="3"/>
                <c:pt idx="0">
                  <c:v>Antidepresivos</c:v>
                </c:pt>
                <c:pt idx="1">
                  <c:v>Ansiolíticos</c:v>
                </c:pt>
                <c:pt idx="2">
                  <c:v>Medicación para dormir</c:v>
                </c:pt>
              </c:strCache>
            </c:strRef>
          </c:cat>
          <c:val>
            <c:numRef>
              <c:f>Hoja1!$B$2:$B$4</c:f>
              <c:numCache>
                <c:formatCode>General</c:formatCode>
                <c:ptCount val="3"/>
                <c:pt idx="0">
                  <c:v>16.3</c:v>
                </c:pt>
                <c:pt idx="1">
                  <c:v>18.14</c:v>
                </c:pt>
                <c:pt idx="2">
                  <c:v>21.6</c:v>
                </c:pt>
              </c:numCache>
            </c:numRef>
          </c:val>
        </c:ser>
        <c:ser>
          <c:idx val="1"/>
          <c:order val="1"/>
          <c:tx>
            <c:strRef>
              <c:f>Hoja1!$C$1</c:f>
              <c:strCache>
                <c:ptCount val="1"/>
                <c:pt idx="0">
                  <c:v>No</c:v>
                </c:pt>
              </c:strCache>
            </c:strRef>
          </c:tx>
          <c:invertIfNegative val="0"/>
          <c:cat>
            <c:strRef>
              <c:f>Hoja1!$A$2:$A$4</c:f>
              <c:strCache>
                <c:ptCount val="3"/>
                <c:pt idx="0">
                  <c:v>Antidepresivos</c:v>
                </c:pt>
                <c:pt idx="1">
                  <c:v>Ansiolíticos</c:v>
                </c:pt>
                <c:pt idx="2">
                  <c:v>Medicación para dormir</c:v>
                </c:pt>
              </c:strCache>
            </c:strRef>
          </c:cat>
          <c:val>
            <c:numRef>
              <c:f>Hoja1!$C$2:$C$4</c:f>
              <c:numCache>
                <c:formatCode>General</c:formatCode>
                <c:ptCount val="3"/>
                <c:pt idx="0">
                  <c:v>13.89</c:v>
                </c:pt>
                <c:pt idx="1">
                  <c:v>13.83</c:v>
                </c:pt>
                <c:pt idx="2">
                  <c:v>13.21</c:v>
                </c:pt>
              </c:numCache>
            </c:numRef>
          </c:val>
        </c:ser>
        <c:dLbls>
          <c:showLegendKey val="0"/>
          <c:showVal val="0"/>
          <c:showCatName val="0"/>
          <c:showSerName val="0"/>
          <c:showPercent val="0"/>
          <c:showBubbleSize val="0"/>
        </c:dLbls>
        <c:gapWidth val="150"/>
        <c:axId val="37356672"/>
        <c:axId val="37358208"/>
      </c:barChart>
      <c:catAx>
        <c:axId val="37356672"/>
        <c:scaling>
          <c:orientation val="minMax"/>
        </c:scaling>
        <c:delete val="0"/>
        <c:axPos val="b"/>
        <c:majorTickMark val="out"/>
        <c:minorTickMark val="none"/>
        <c:tickLblPos val="nextTo"/>
        <c:txPr>
          <a:bodyPr/>
          <a:lstStyle/>
          <a:p>
            <a:pPr>
              <a:defRPr sz="1500" b="1"/>
            </a:pPr>
            <a:endParaRPr lang="es-ES"/>
          </a:p>
        </c:txPr>
        <c:crossAx val="37358208"/>
        <c:crosses val="autoZero"/>
        <c:auto val="1"/>
        <c:lblAlgn val="ctr"/>
        <c:lblOffset val="100"/>
        <c:noMultiLvlLbl val="0"/>
      </c:catAx>
      <c:valAx>
        <c:axId val="37358208"/>
        <c:scaling>
          <c:orientation val="minMax"/>
        </c:scaling>
        <c:delete val="0"/>
        <c:axPos val="l"/>
        <c:majorGridlines/>
        <c:numFmt formatCode="General" sourceLinked="1"/>
        <c:majorTickMark val="out"/>
        <c:minorTickMark val="none"/>
        <c:tickLblPos val="nextTo"/>
        <c:crossAx val="37356672"/>
        <c:crosses val="autoZero"/>
        <c:crossBetween val="between"/>
      </c:valAx>
    </c:plotArea>
    <c:legend>
      <c:legendPos val="r"/>
      <c:overlay val="0"/>
    </c:legend>
    <c:plotVisOnly val="1"/>
    <c:dispBlanksAs val="gap"/>
    <c:showDLblsOverMax val="0"/>
  </c:chart>
  <c:txPr>
    <a:bodyPr/>
    <a:lstStyle/>
    <a:p>
      <a:pPr>
        <a:defRPr sz="1800" b="0"/>
      </a:pPr>
      <a:endParaRPr lang="es-ES"/>
    </a:p>
  </c:txPr>
  <c:externalData r:id="rId1">
    <c:autoUpdate val="0"/>
  </c:externalData>
  <c:userShapes r:id="rId2"/>
</c:chartSpace>
</file>

<file path=ppt/drawings/drawing1.xml><?xml version="1.0" encoding="utf-8"?>
<c:userShapes xmlns:c="http://schemas.openxmlformats.org/drawingml/2006/chart">
  <cdr:relSizeAnchor xmlns:cdr="http://schemas.openxmlformats.org/drawingml/2006/chartDrawing">
    <cdr:from>
      <cdr:x>0.1327</cdr:x>
      <cdr:y>0.20455</cdr:y>
    </cdr:from>
    <cdr:to>
      <cdr:x>0.28796</cdr:x>
      <cdr:y>0.30169</cdr:y>
    </cdr:to>
    <cdr:sp macro="" textlink="">
      <cdr:nvSpPr>
        <cdr:cNvPr id="2" name="3 CuadroTexto"/>
        <cdr:cNvSpPr txBox="1"/>
      </cdr:nvSpPr>
      <cdr:spPr>
        <a:xfrm xmlns:a="http://schemas.openxmlformats.org/drawingml/2006/main">
          <a:off x="907068" y="648072"/>
          <a:ext cx="1061248" cy="307777"/>
        </a:xfrm>
        <a:prstGeom xmlns:a="http://schemas.openxmlformats.org/drawingml/2006/main" prst="rect">
          <a:avLst/>
        </a:prstGeom>
        <a:noFill xmlns:a="http://schemas.openxmlformats.org/drawingml/2006/main"/>
      </cdr:spPr>
      <cdr:txBody>
        <a:bodyPr xmlns:a="http://schemas.openxmlformats.org/drawingml/2006/main" wrap="square" rtlCol="0">
          <a:spAutoFit/>
        </a:bodyPr>
        <a:lstStyle xmlns:a="http://schemas.openxmlformats.org/drawingml/2006/main">
          <a:defPPr>
            <a:defRPr lang="es-E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xmlns:a="http://schemas.openxmlformats.org/drawingml/2006/main">
          <a:pPr algn="ctr"/>
          <a:r>
            <a:rPr lang="es-ES" sz="1400" dirty="0" smtClean="0">
              <a:solidFill>
                <a:srgbClr val="FF0000"/>
              </a:solidFill>
              <a:latin typeface="+mn-lt"/>
            </a:rPr>
            <a:t>P=0.990</a:t>
          </a:r>
          <a:endParaRPr lang="es-ES" sz="1400" dirty="0">
            <a:solidFill>
              <a:srgbClr val="FF0000"/>
            </a:solidFill>
            <a:latin typeface="+mn-lt"/>
          </a:endParaRPr>
        </a:p>
      </cdr:txBody>
    </cdr:sp>
  </cdr:relSizeAnchor>
  <cdr:relSizeAnchor xmlns:cdr="http://schemas.openxmlformats.org/drawingml/2006/chartDrawing">
    <cdr:from>
      <cdr:x>0.39607</cdr:x>
      <cdr:y>0.20455</cdr:y>
    </cdr:from>
    <cdr:to>
      <cdr:x>0.55132</cdr:x>
      <cdr:y>0.30169</cdr:y>
    </cdr:to>
    <cdr:sp macro="" textlink="">
      <cdr:nvSpPr>
        <cdr:cNvPr id="3" name="3 CuadroTexto"/>
        <cdr:cNvSpPr txBox="1"/>
      </cdr:nvSpPr>
      <cdr:spPr>
        <a:xfrm xmlns:a="http://schemas.openxmlformats.org/drawingml/2006/main">
          <a:off x="2707268" y="648072"/>
          <a:ext cx="1061248" cy="307777"/>
        </a:xfrm>
        <a:prstGeom xmlns:a="http://schemas.openxmlformats.org/drawingml/2006/main" prst="rect">
          <a:avLst/>
        </a:prstGeom>
        <a:noFill xmlns:a="http://schemas.openxmlformats.org/drawingml/2006/main"/>
      </cdr:spPr>
      <cdr:txBody>
        <a:bodyPr xmlns:a="http://schemas.openxmlformats.org/drawingml/2006/main" wrap="square" rtlCol="0">
          <a:spAutoFit/>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ctr"/>
          <a:r>
            <a:rPr lang="es-ES" sz="1400" dirty="0" smtClean="0">
              <a:solidFill>
                <a:srgbClr val="FF0000"/>
              </a:solidFill>
              <a:latin typeface="+mn-lt"/>
            </a:rPr>
            <a:t>P=0.885</a:t>
          </a:r>
          <a:endParaRPr lang="es-ES" sz="1400" dirty="0">
            <a:solidFill>
              <a:srgbClr val="FF0000"/>
            </a:solidFill>
            <a:latin typeface="+mn-lt"/>
          </a:endParaRPr>
        </a:p>
      </cdr:txBody>
    </cdr:sp>
  </cdr:relSizeAnchor>
  <cdr:relSizeAnchor xmlns:cdr="http://schemas.openxmlformats.org/drawingml/2006/chartDrawing">
    <cdr:from>
      <cdr:x>0.6805</cdr:x>
      <cdr:y>0.09091</cdr:y>
    </cdr:from>
    <cdr:to>
      <cdr:x>0.83852</cdr:x>
      <cdr:y>0.18805</cdr:y>
    </cdr:to>
    <cdr:sp macro="" textlink="">
      <cdr:nvSpPr>
        <cdr:cNvPr id="4" name="3 CuadroTexto"/>
        <cdr:cNvSpPr txBox="1"/>
      </cdr:nvSpPr>
      <cdr:spPr>
        <a:xfrm xmlns:a="http://schemas.openxmlformats.org/drawingml/2006/main">
          <a:off x="4651484" y="288033"/>
          <a:ext cx="1080120" cy="307777"/>
        </a:xfrm>
        <a:prstGeom xmlns:a="http://schemas.openxmlformats.org/drawingml/2006/main" prst="rect">
          <a:avLst/>
        </a:prstGeom>
        <a:noFill xmlns:a="http://schemas.openxmlformats.org/drawingml/2006/main"/>
      </cdr:spPr>
      <cdr:txBody>
        <a:bodyPr xmlns:a="http://schemas.openxmlformats.org/drawingml/2006/main" wrap="square" rtlCol="0">
          <a:spAutoFit/>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ctr"/>
          <a:r>
            <a:rPr lang="es-ES" sz="1400" dirty="0" smtClean="0">
              <a:solidFill>
                <a:srgbClr val="FF0000"/>
              </a:solidFill>
              <a:latin typeface="+mn-lt"/>
            </a:rPr>
            <a:t>P=0.068</a:t>
          </a:r>
          <a:endParaRPr lang="es-ES" sz="1400" dirty="0">
            <a:solidFill>
              <a:srgbClr val="FF0000"/>
            </a:solidFill>
            <a:latin typeface="+mn-lt"/>
          </a:endParaRPr>
        </a:p>
      </cdr:txBody>
    </cdr:sp>
  </cdr:relSizeAnchor>
</c:userShapes>
</file>

<file path=ppt/drawings/drawing2.xml><?xml version="1.0" encoding="utf-8"?>
<c:userShapes xmlns:c="http://schemas.openxmlformats.org/drawingml/2006/chart">
  <cdr:relSizeAnchor xmlns:cdr="http://schemas.openxmlformats.org/drawingml/2006/chartDrawing">
    <cdr:from>
      <cdr:x>0.4042</cdr:x>
      <cdr:y>0.14608</cdr:y>
    </cdr:from>
    <cdr:to>
      <cdr:x>0.56558</cdr:x>
      <cdr:y>0.24107</cdr:y>
    </cdr:to>
    <cdr:sp macro="" textlink="">
      <cdr:nvSpPr>
        <cdr:cNvPr id="2" name="3 CuadroTexto"/>
        <cdr:cNvSpPr txBox="1"/>
      </cdr:nvSpPr>
      <cdr:spPr>
        <a:xfrm xmlns:a="http://schemas.openxmlformats.org/drawingml/2006/main">
          <a:off x="2658200" y="473361"/>
          <a:ext cx="1061248" cy="307777"/>
        </a:xfrm>
        <a:prstGeom xmlns:a="http://schemas.openxmlformats.org/drawingml/2006/main" prst="rect">
          <a:avLst/>
        </a:prstGeom>
        <a:noFill xmlns:a="http://schemas.openxmlformats.org/drawingml/2006/main"/>
      </cdr:spPr>
      <cdr:txBody>
        <a:bodyPr xmlns:a="http://schemas.openxmlformats.org/drawingml/2006/main" wrap="square" rtlCol="0">
          <a:spAutoFit/>
        </a:bodyPr>
        <a:lstStyle xmlns:a="http://schemas.openxmlformats.org/drawingml/2006/main">
          <a:defPPr>
            <a:defRPr lang="es-E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xmlns:a="http://schemas.openxmlformats.org/drawingml/2006/main">
          <a:pPr algn="ctr"/>
          <a:r>
            <a:rPr lang="es-ES" sz="1400" dirty="0" smtClean="0">
              <a:solidFill>
                <a:srgbClr val="FF0000"/>
              </a:solidFill>
              <a:latin typeface="+mn-lt"/>
            </a:rPr>
            <a:t>P=0.141</a:t>
          </a:r>
          <a:endParaRPr lang="es-ES" sz="1400" dirty="0">
            <a:solidFill>
              <a:srgbClr val="FF0000"/>
            </a:solidFill>
            <a:latin typeface="+mn-lt"/>
          </a:endParaRPr>
        </a:p>
      </cdr:txBody>
    </cdr:sp>
  </cdr:relSizeAnchor>
  <cdr:relSizeAnchor xmlns:cdr="http://schemas.openxmlformats.org/drawingml/2006/chartDrawing">
    <cdr:from>
      <cdr:x>0.13047</cdr:x>
      <cdr:y>0.20056</cdr:y>
    </cdr:from>
    <cdr:to>
      <cdr:x>0.29184</cdr:x>
      <cdr:y>0.29554</cdr:y>
    </cdr:to>
    <cdr:sp macro="" textlink="">
      <cdr:nvSpPr>
        <cdr:cNvPr id="3" name="3 CuadroTexto"/>
        <cdr:cNvSpPr txBox="1"/>
      </cdr:nvSpPr>
      <cdr:spPr>
        <a:xfrm xmlns:a="http://schemas.openxmlformats.org/drawingml/2006/main">
          <a:off x="858000" y="649895"/>
          <a:ext cx="1061248" cy="307777"/>
        </a:xfrm>
        <a:prstGeom xmlns:a="http://schemas.openxmlformats.org/drawingml/2006/main" prst="rect">
          <a:avLst/>
        </a:prstGeom>
        <a:noFill xmlns:a="http://schemas.openxmlformats.org/drawingml/2006/main"/>
      </cdr:spPr>
      <cdr:txBody>
        <a:bodyPr xmlns:a="http://schemas.openxmlformats.org/drawingml/2006/main" wrap="square" rtlCol="0">
          <a:spAutoFit/>
        </a:bodyPr>
        <a:lstStyle xmlns:a="http://schemas.openxmlformats.org/drawingml/2006/main">
          <a:defPPr>
            <a:defRPr lang="es-E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xmlns:a="http://schemas.openxmlformats.org/drawingml/2006/main">
          <a:pPr algn="ctr"/>
          <a:r>
            <a:rPr lang="es-ES" sz="1400" dirty="0" smtClean="0">
              <a:solidFill>
                <a:srgbClr val="FF0000"/>
              </a:solidFill>
              <a:latin typeface="+mn-lt"/>
            </a:rPr>
            <a:t>P=0.311</a:t>
          </a:r>
          <a:endParaRPr lang="es-ES" sz="1400" dirty="0">
            <a:solidFill>
              <a:srgbClr val="FF0000"/>
            </a:solidFill>
            <a:latin typeface="+mn-lt"/>
          </a:endParaRPr>
        </a:p>
      </cdr:txBody>
    </cdr:sp>
  </cdr:relSizeAnchor>
</c:userShape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s-ES"/>
          </a:p>
        </p:txBody>
      </p:sp>
      <p:sp>
        <p:nvSpPr>
          <p:cNvPr id="3" name="2 Marcador de fecha"/>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D70CC41-3039-4442-95D3-1771B23852B4}" type="datetimeFigureOut">
              <a:rPr lang="es-ES" smtClean="0"/>
              <a:t>02/11/2015</a:t>
            </a:fld>
            <a:endParaRPr lang="es-ES"/>
          </a:p>
        </p:txBody>
      </p:sp>
      <p:sp>
        <p:nvSpPr>
          <p:cNvPr id="4" name="3 Marcador de imagen de diapositiva"/>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s-ES"/>
          </a:p>
        </p:txBody>
      </p:sp>
      <p:sp>
        <p:nvSpPr>
          <p:cNvPr id="5" name="4 Marcador de notas"/>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6" name="5 Marcador de pie de página"/>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s-ES"/>
          </a:p>
        </p:txBody>
      </p:sp>
      <p:sp>
        <p:nvSpPr>
          <p:cNvPr id="7" name="6 Marcador de número de diapositiva"/>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8DA2C50-80A9-4E09-A9E9-967590CDD926}" type="slidenum">
              <a:rPr lang="es-ES" smtClean="0"/>
              <a:t>‹Nº›</a:t>
            </a:fld>
            <a:endParaRPr lang="es-ES"/>
          </a:p>
        </p:txBody>
      </p:sp>
    </p:spTree>
    <p:extLst>
      <p:ext uri="{BB962C8B-B14F-4D97-AF65-F5344CB8AC3E}">
        <p14:creationId xmlns:p14="http://schemas.microsoft.com/office/powerpoint/2010/main" val="328877328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r>
              <a:rPr lang="es-ES" dirty="0" smtClean="0"/>
              <a:t/>
            </a:r>
            <a:br>
              <a:rPr lang="es-ES" dirty="0" smtClean="0"/>
            </a:br>
            <a:endParaRPr lang="es-ES" dirty="0"/>
          </a:p>
        </p:txBody>
      </p:sp>
      <p:sp>
        <p:nvSpPr>
          <p:cNvPr id="4" name="3 Marcador de número de diapositiva"/>
          <p:cNvSpPr>
            <a:spLocks noGrp="1"/>
          </p:cNvSpPr>
          <p:nvPr>
            <p:ph type="sldNum" sz="quarter" idx="10"/>
          </p:nvPr>
        </p:nvSpPr>
        <p:spPr/>
        <p:txBody>
          <a:bodyPr/>
          <a:lstStyle/>
          <a:p>
            <a:fld id="{08DA2C50-80A9-4E09-A9E9-967590CDD926}" type="slidenum">
              <a:rPr lang="es-ES" smtClean="0"/>
              <a:t>1</a:t>
            </a:fld>
            <a:endParaRPr lang="es-ES"/>
          </a:p>
        </p:txBody>
      </p:sp>
    </p:spTree>
    <p:extLst>
      <p:ext uri="{BB962C8B-B14F-4D97-AF65-F5344CB8AC3E}">
        <p14:creationId xmlns:p14="http://schemas.microsoft.com/office/powerpoint/2010/main" val="58952926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pPr algn="just"/>
            <a:endParaRPr lang="es-ES" sz="1200" dirty="0" smtClean="0"/>
          </a:p>
        </p:txBody>
      </p:sp>
      <p:sp>
        <p:nvSpPr>
          <p:cNvPr id="4" name="3 Marcador de número de diapositiva"/>
          <p:cNvSpPr>
            <a:spLocks noGrp="1"/>
          </p:cNvSpPr>
          <p:nvPr>
            <p:ph type="sldNum" sz="quarter" idx="10"/>
          </p:nvPr>
        </p:nvSpPr>
        <p:spPr/>
        <p:txBody>
          <a:bodyPr/>
          <a:lstStyle/>
          <a:p>
            <a:fld id="{08DA2C50-80A9-4E09-A9E9-967590CDD926}" type="slidenum">
              <a:rPr lang="es-ES" smtClean="0"/>
              <a:t>10</a:t>
            </a:fld>
            <a:endParaRPr lang="es-ES"/>
          </a:p>
        </p:txBody>
      </p:sp>
    </p:spTree>
    <p:extLst>
      <p:ext uri="{BB962C8B-B14F-4D97-AF65-F5344CB8AC3E}">
        <p14:creationId xmlns:p14="http://schemas.microsoft.com/office/powerpoint/2010/main" val="276304591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s-ES" dirty="0"/>
          </a:p>
        </p:txBody>
      </p:sp>
      <p:sp>
        <p:nvSpPr>
          <p:cNvPr id="4" name="3 Marcador de número de diapositiva"/>
          <p:cNvSpPr>
            <a:spLocks noGrp="1"/>
          </p:cNvSpPr>
          <p:nvPr>
            <p:ph type="sldNum" sz="quarter" idx="10"/>
          </p:nvPr>
        </p:nvSpPr>
        <p:spPr/>
        <p:txBody>
          <a:bodyPr/>
          <a:lstStyle/>
          <a:p>
            <a:fld id="{08DA2C50-80A9-4E09-A9E9-967590CDD926}" type="slidenum">
              <a:rPr lang="es-ES" smtClean="0"/>
              <a:t>11</a:t>
            </a:fld>
            <a:endParaRPr lang="es-ES"/>
          </a:p>
        </p:txBody>
      </p:sp>
    </p:spTree>
    <p:extLst>
      <p:ext uri="{BB962C8B-B14F-4D97-AF65-F5344CB8AC3E}">
        <p14:creationId xmlns:p14="http://schemas.microsoft.com/office/powerpoint/2010/main" val="408841668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s-ES" dirty="0"/>
          </a:p>
        </p:txBody>
      </p:sp>
      <p:sp>
        <p:nvSpPr>
          <p:cNvPr id="4" name="3 Marcador de número de diapositiva"/>
          <p:cNvSpPr>
            <a:spLocks noGrp="1"/>
          </p:cNvSpPr>
          <p:nvPr>
            <p:ph type="sldNum" sz="quarter" idx="10"/>
          </p:nvPr>
        </p:nvSpPr>
        <p:spPr/>
        <p:txBody>
          <a:bodyPr/>
          <a:lstStyle/>
          <a:p>
            <a:fld id="{08DA2C50-80A9-4E09-A9E9-967590CDD926}" type="slidenum">
              <a:rPr lang="es-ES" smtClean="0"/>
              <a:t>2</a:t>
            </a:fld>
            <a:endParaRPr lang="es-ES"/>
          </a:p>
        </p:txBody>
      </p:sp>
    </p:spTree>
    <p:extLst>
      <p:ext uri="{BB962C8B-B14F-4D97-AF65-F5344CB8AC3E}">
        <p14:creationId xmlns:p14="http://schemas.microsoft.com/office/powerpoint/2010/main" val="380379478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s-ES" dirty="0"/>
          </a:p>
        </p:txBody>
      </p:sp>
      <p:sp>
        <p:nvSpPr>
          <p:cNvPr id="4" name="3 Marcador de número de diapositiva"/>
          <p:cNvSpPr>
            <a:spLocks noGrp="1"/>
          </p:cNvSpPr>
          <p:nvPr>
            <p:ph type="sldNum" sz="quarter" idx="10"/>
          </p:nvPr>
        </p:nvSpPr>
        <p:spPr/>
        <p:txBody>
          <a:bodyPr/>
          <a:lstStyle/>
          <a:p>
            <a:fld id="{08DA2C50-80A9-4E09-A9E9-967590CDD926}" type="slidenum">
              <a:rPr lang="es-ES" smtClean="0"/>
              <a:t>3</a:t>
            </a:fld>
            <a:endParaRPr lang="es-ES"/>
          </a:p>
        </p:txBody>
      </p:sp>
    </p:spTree>
    <p:extLst>
      <p:ext uri="{BB962C8B-B14F-4D97-AF65-F5344CB8AC3E}">
        <p14:creationId xmlns:p14="http://schemas.microsoft.com/office/powerpoint/2010/main" val="276304591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pPr algn="just"/>
            <a:endParaRPr lang="es-ES" sz="1200" dirty="0" smtClean="0"/>
          </a:p>
        </p:txBody>
      </p:sp>
      <p:sp>
        <p:nvSpPr>
          <p:cNvPr id="4" name="3 Marcador de número de diapositiva"/>
          <p:cNvSpPr>
            <a:spLocks noGrp="1"/>
          </p:cNvSpPr>
          <p:nvPr>
            <p:ph type="sldNum" sz="quarter" idx="10"/>
          </p:nvPr>
        </p:nvSpPr>
        <p:spPr/>
        <p:txBody>
          <a:bodyPr/>
          <a:lstStyle/>
          <a:p>
            <a:fld id="{08DA2C50-80A9-4E09-A9E9-967590CDD926}" type="slidenum">
              <a:rPr lang="es-ES" smtClean="0"/>
              <a:t>4</a:t>
            </a:fld>
            <a:endParaRPr lang="es-ES"/>
          </a:p>
        </p:txBody>
      </p:sp>
    </p:spTree>
    <p:extLst>
      <p:ext uri="{BB962C8B-B14F-4D97-AF65-F5344CB8AC3E}">
        <p14:creationId xmlns:p14="http://schemas.microsoft.com/office/powerpoint/2010/main" val="276304591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pPr algn="just"/>
            <a:endParaRPr lang="es-ES" sz="1200" dirty="0" smtClean="0"/>
          </a:p>
        </p:txBody>
      </p:sp>
      <p:sp>
        <p:nvSpPr>
          <p:cNvPr id="4" name="3 Marcador de número de diapositiva"/>
          <p:cNvSpPr>
            <a:spLocks noGrp="1"/>
          </p:cNvSpPr>
          <p:nvPr>
            <p:ph type="sldNum" sz="quarter" idx="10"/>
          </p:nvPr>
        </p:nvSpPr>
        <p:spPr/>
        <p:txBody>
          <a:bodyPr/>
          <a:lstStyle/>
          <a:p>
            <a:fld id="{08DA2C50-80A9-4E09-A9E9-967590CDD926}" type="slidenum">
              <a:rPr lang="es-ES" smtClean="0"/>
              <a:t>5</a:t>
            </a:fld>
            <a:endParaRPr lang="es-ES"/>
          </a:p>
        </p:txBody>
      </p:sp>
    </p:spTree>
    <p:extLst>
      <p:ext uri="{BB962C8B-B14F-4D97-AF65-F5344CB8AC3E}">
        <p14:creationId xmlns:p14="http://schemas.microsoft.com/office/powerpoint/2010/main" val="276304591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pPr algn="just"/>
            <a:endParaRPr lang="es-ES" sz="1200" dirty="0" smtClean="0"/>
          </a:p>
        </p:txBody>
      </p:sp>
      <p:sp>
        <p:nvSpPr>
          <p:cNvPr id="4" name="3 Marcador de número de diapositiva"/>
          <p:cNvSpPr>
            <a:spLocks noGrp="1"/>
          </p:cNvSpPr>
          <p:nvPr>
            <p:ph type="sldNum" sz="quarter" idx="10"/>
          </p:nvPr>
        </p:nvSpPr>
        <p:spPr/>
        <p:txBody>
          <a:bodyPr/>
          <a:lstStyle/>
          <a:p>
            <a:fld id="{08DA2C50-80A9-4E09-A9E9-967590CDD926}" type="slidenum">
              <a:rPr lang="es-ES" smtClean="0"/>
              <a:t>6</a:t>
            </a:fld>
            <a:endParaRPr lang="es-ES"/>
          </a:p>
        </p:txBody>
      </p:sp>
    </p:spTree>
    <p:extLst>
      <p:ext uri="{BB962C8B-B14F-4D97-AF65-F5344CB8AC3E}">
        <p14:creationId xmlns:p14="http://schemas.microsoft.com/office/powerpoint/2010/main" val="276304591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pPr rtl="0" eaLnBrk="1" fontAlgn="t" latinLnBrk="0" hangingPunct="1"/>
            <a:r>
              <a:rPr lang="es-ES" sz="1200" b="0" i="0" u="none" strike="noStrike" kern="1200" dirty="0" smtClean="0">
                <a:solidFill>
                  <a:schemeClr val="tx1"/>
                </a:solidFill>
                <a:effectLst/>
                <a:latin typeface="+mn-lt"/>
                <a:ea typeface="+mn-ea"/>
                <a:cs typeface="+mn-cs"/>
              </a:rPr>
              <a:t>31.6</a:t>
            </a:r>
          </a:p>
          <a:p>
            <a:pPr rtl="0" eaLnBrk="1" fontAlgn="t" latinLnBrk="0" hangingPunct="1"/>
            <a:r>
              <a:rPr lang="es-ES" sz="1200" b="0" i="0" u="none" strike="noStrike" kern="1200" dirty="0" smtClean="0">
                <a:solidFill>
                  <a:schemeClr val="tx1"/>
                </a:solidFill>
                <a:effectLst/>
                <a:latin typeface="+mn-lt"/>
                <a:ea typeface="+mn-ea"/>
                <a:cs typeface="+mn-cs"/>
              </a:rPr>
              <a:t>15.8</a:t>
            </a:r>
          </a:p>
          <a:p>
            <a:pPr algn="just"/>
            <a:endParaRPr lang="es-ES" sz="1200" dirty="0" smtClean="0"/>
          </a:p>
        </p:txBody>
      </p:sp>
      <p:sp>
        <p:nvSpPr>
          <p:cNvPr id="4" name="3 Marcador de número de diapositiva"/>
          <p:cNvSpPr>
            <a:spLocks noGrp="1"/>
          </p:cNvSpPr>
          <p:nvPr>
            <p:ph type="sldNum" sz="quarter" idx="10"/>
          </p:nvPr>
        </p:nvSpPr>
        <p:spPr/>
        <p:txBody>
          <a:bodyPr/>
          <a:lstStyle/>
          <a:p>
            <a:fld id="{08DA2C50-80A9-4E09-A9E9-967590CDD926}" type="slidenum">
              <a:rPr lang="es-ES" smtClean="0"/>
              <a:t>7</a:t>
            </a:fld>
            <a:endParaRPr lang="es-ES"/>
          </a:p>
        </p:txBody>
      </p:sp>
    </p:spTree>
    <p:extLst>
      <p:ext uri="{BB962C8B-B14F-4D97-AF65-F5344CB8AC3E}">
        <p14:creationId xmlns:p14="http://schemas.microsoft.com/office/powerpoint/2010/main" val="276304591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pPr algn="just"/>
            <a:endParaRPr lang="es-ES" sz="1200" dirty="0" smtClean="0"/>
          </a:p>
        </p:txBody>
      </p:sp>
      <p:sp>
        <p:nvSpPr>
          <p:cNvPr id="4" name="3 Marcador de número de diapositiva"/>
          <p:cNvSpPr>
            <a:spLocks noGrp="1"/>
          </p:cNvSpPr>
          <p:nvPr>
            <p:ph type="sldNum" sz="quarter" idx="10"/>
          </p:nvPr>
        </p:nvSpPr>
        <p:spPr/>
        <p:txBody>
          <a:bodyPr/>
          <a:lstStyle/>
          <a:p>
            <a:fld id="{08DA2C50-80A9-4E09-A9E9-967590CDD926}" type="slidenum">
              <a:rPr lang="es-ES" smtClean="0"/>
              <a:t>8</a:t>
            </a:fld>
            <a:endParaRPr lang="es-ES"/>
          </a:p>
        </p:txBody>
      </p:sp>
    </p:spTree>
    <p:extLst>
      <p:ext uri="{BB962C8B-B14F-4D97-AF65-F5344CB8AC3E}">
        <p14:creationId xmlns:p14="http://schemas.microsoft.com/office/powerpoint/2010/main" val="276304591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pPr algn="just"/>
            <a:endParaRPr lang="es-ES" sz="1200" dirty="0" smtClean="0"/>
          </a:p>
        </p:txBody>
      </p:sp>
      <p:sp>
        <p:nvSpPr>
          <p:cNvPr id="4" name="3 Marcador de número de diapositiva"/>
          <p:cNvSpPr>
            <a:spLocks noGrp="1"/>
          </p:cNvSpPr>
          <p:nvPr>
            <p:ph type="sldNum" sz="quarter" idx="10"/>
          </p:nvPr>
        </p:nvSpPr>
        <p:spPr/>
        <p:txBody>
          <a:bodyPr/>
          <a:lstStyle/>
          <a:p>
            <a:fld id="{08DA2C50-80A9-4E09-A9E9-967590CDD926}" type="slidenum">
              <a:rPr lang="es-ES" smtClean="0"/>
              <a:t>9</a:t>
            </a:fld>
            <a:endParaRPr lang="es-ES"/>
          </a:p>
        </p:txBody>
      </p:sp>
    </p:spTree>
    <p:extLst>
      <p:ext uri="{BB962C8B-B14F-4D97-AF65-F5344CB8AC3E}">
        <p14:creationId xmlns:p14="http://schemas.microsoft.com/office/powerpoint/2010/main" val="276304591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ES"/>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ES"/>
          </a:p>
        </p:txBody>
      </p:sp>
      <p:sp>
        <p:nvSpPr>
          <p:cNvPr id="4" name="3 Marcador de fecha"/>
          <p:cNvSpPr>
            <a:spLocks noGrp="1"/>
          </p:cNvSpPr>
          <p:nvPr>
            <p:ph type="dt" sz="half" idx="10"/>
          </p:nvPr>
        </p:nvSpPr>
        <p:spPr/>
        <p:txBody>
          <a:bodyPr/>
          <a:lstStyle>
            <a:lvl1pPr>
              <a:defRPr/>
            </a:lvl1pPr>
          </a:lstStyle>
          <a:p>
            <a:pPr>
              <a:defRPr/>
            </a:pPr>
            <a:fld id="{8103BA67-0752-4C83-B862-0D801F93EC45}" type="datetimeFigureOut">
              <a:rPr lang="es-ES"/>
              <a:pPr>
                <a:defRPr/>
              </a:pPr>
              <a:t>02/11/2015</a:t>
            </a:fld>
            <a:endParaRPr lang="es-ES"/>
          </a:p>
        </p:txBody>
      </p:sp>
      <p:sp>
        <p:nvSpPr>
          <p:cNvPr id="5" name="4 Marcador de pie de página"/>
          <p:cNvSpPr>
            <a:spLocks noGrp="1"/>
          </p:cNvSpPr>
          <p:nvPr>
            <p:ph type="ftr" sz="quarter" idx="11"/>
          </p:nvPr>
        </p:nvSpPr>
        <p:spPr/>
        <p:txBody>
          <a:bodyPr/>
          <a:lstStyle>
            <a:lvl1pPr>
              <a:defRPr/>
            </a:lvl1pPr>
          </a:lstStyle>
          <a:p>
            <a:pPr>
              <a:defRPr/>
            </a:pPr>
            <a:endParaRPr lang="es-ES"/>
          </a:p>
        </p:txBody>
      </p:sp>
      <p:sp>
        <p:nvSpPr>
          <p:cNvPr id="6" name="5 Marcador de número de diapositiva"/>
          <p:cNvSpPr>
            <a:spLocks noGrp="1"/>
          </p:cNvSpPr>
          <p:nvPr>
            <p:ph type="sldNum" sz="quarter" idx="12"/>
          </p:nvPr>
        </p:nvSpPr>
        <p:spPr/>
        <p:txBody>
          <a:bodyPr/>
          <a:lstStyle>
            <a:lvl1pPr>
              <a:defRPr/>
            </a:lvl1pPr>
          </a:lstStyle>
          <a:p>
            <a:pPr>
              <a:defRPr/>
            </a:pPr>
            <a:fld id="{B8C31BF2-0BBE-4E5C-AB96-835E58A15143}" type="slidenum">
              <a:rPr lang="es-ES"/>
              <a:pPr>
                <a:defRPr/>
              </a:pPr>
              <a:t>‹Nº›</a:t>
            </a:fld>
            <a:endParaRPr lang="es-ES"/>
          </a:p>
        </p:txBody>
      </p:sp>
    </p:spTree>
  </p:cSld>
  <p:clrMapOvr>
    <a:masterClrMapping/>
  </p:clrMapOvr>
  <p:transition spd="slow" advClick="0" advTm="20000">
    <p:wip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lvl1pPr>
              <a:defRPr/>
            </a:lvl1pPr>
          </a:lstStyle>
          <a:p>
            <a:pPr>
              <a:defRPr/>
            </a:pPr>
            <a:fld id="{EFA268E0-EC3C-45D6-9E86-6B7B4CB509AC}" type="datetimeFigureOut">
              <a:rPr lang="es-ES"/>
              <a:pPr>
                <a:defRPr/>
              </a:pPr>
              <a:t>02/11/2015</a:t>
            </a:fld>
            <a:endParaRPr lang="es-ES"/>
          </a:p>
        </p:txBody>
      </p:sp>
      <p:sp>
        <p:nvSpPr>
          <p:cNvPr id="5" name="4 Marcador de pie de página"/>
          <p:cNvSpPr>
            <a:spLocks noGrp="1"/>
          </p:cNvSpPr>
          <p:nvPr>
            <p:ph type="ftr" sz="quarter" idx="11"/>
          </p:nvPr>
        </p:nvSpPr>
        <p:spPr/>
        <p:txBody>
          <a:bodyPr/>
          <a:lstStyle>
            <a:lvl1pPr>
              <a:defRPr/>
            </a:lvl1pPr>
          </a:lstStyle>
          <a:p>
            <a:pPr>
              <a:defRPr/>
            </a:pPr>
            <a:endParaRPr lang="es-ES"/>
          </a:p>
        </p:txBody>
      </p:sp>
      <p:sp>
        <p:nvSpPr>
          <p:cNvPr id="6" name="5 Marcador de número de diapositiva"/>
          <p:cNvSpPr>
            <a:spLocks noGrp="1"/>
          </p:cNvSpPr>
          <p:nvPr>
            <p:ph type="sldNum" sz="quarter" idx="12"/>
          </p:nvPr>
        </p:nvSpPr>
        <p:spPr/>
        <p:txBody>
          <a:bodyPr/>
          <a:lstStyle>
            <a:lvl1pPr>
              <a:defRPr/>
            </a:lvl1pPr>
          </a:lstStyle>
          <a:p>
            <a:pPr>
              <a:defRPr/>
            </a:pPr>
            <a:fld id="{5A738531-6FBC-42E5-A93E-FC325AA1C7FD}" type="slidenum">
              <a:rPr lang="es-ES"/>
              <a:pPr>
                <a:defRPr/>
              </a:pPr>
              <a:t>‹Nº›</a:t>
            </a:fld>
            <a:endParaRPr lang="es-ES"/>
          </a:p>
        </p:txBody>
      </p:sp>
    </p:spTree>
  </p:cSld>
  <p:clrMapOvr>
    <a:masterClrMapping/>
  </p:clrMapOvr>
  <p:transition spd="slow" advClick="0" advTm="20000">
    <p:wip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lvl1pPr>
              <a:defRPr/>
            </a:lvl1pPr>
          </a:lstStyle>
          <a:p>
            <a:pPr>
              <a:defRPr/>
            </a:pPr>
            <a:fld id="{A3B548A6-AC35-4F2E-8833-A5A6655F52E0}" type="datetimeFigureOut">
              <a:rPr lang="es-ES"/>
              <a:pPr>
                <a:defRPr/>
              </a:pPr>
              <a:t>02/11/2015</a:t>
            </a:fld>
            <a:endParaRPr lang="es-ES"/>
          </a:p>
        </p:txBody>
      </p:sp>
      <p:sp>
        <p:nvSpPr>
          <p:cNvPr id="5" name="4 Marcador de pie de página"/>
          <p:cNvSpPr>
            <a:spLocks noGrp="1"/>
          </p:cNvSpPr>
          <p:nvPr>
            <p:ph type="ftr" sz="quarter" idx="11"/>
          </p:nvPr>
        </p:nvSpPr>
        <p:spPr/>
        <p:txBody>
          <a:bodyPr/>
          <a:lstStyle>
            <a:lvl1pPr>
              <a:defRPr/>
            </a:lvl1pPr>
          </a:lstStyle>
          <a:p>
            <a:pPr>
              <a:defRPr/>
            </a:pPr>
            <a:endParaRPr lang="es-ES"/>
          </a:p>
        </p:txBody>
      </p:sp>
      <p:sp>
        <p:nvSpPr>
          <p:cNvPr id="6" name="5 Marcador de número de diapositiva"/>
          <p:cNvSpPr>
            <a:spLocks noGrp="1"/>
          </p:cNvSpPr>
          <p:nvPr>
            <p:ph type="sldNum" sz="quarter" idx="12"/>
          </p:nvPr>
        </p:nvSpPr>
        <p:spPr/>
        <p:txBody>
          <a:bodyPr/>
          <a:lstStyle>
            <a:lvl1pPr>
              <a:defRPr/>
            </a:lvl1pPr>
          </a:lstStyle>
          <a:p>
            <a:pPr>
              <a:defRPr/>
            </a:pPr>
            <a:fld id="{21078F1A-FAF4-4F8C-85A5-4F326D937FBF}" type="slidenum">
              <a:rPr lang="es-ES"/>
              <a:pPr>
                <a:defRPr/>
              </a:pPr>
              <a:t>‹Nº›</a:t>
            </a:fld>
            <a:endParaRPr lang="es-ES"/>
          </a:p>
        </p:txBody>
      </p:sp>
    </p:spTree>
  </p:cSld>
  <p:clrMapOvr>
    <a:masterClrMapping/>
  </p:clrMapOvr>
  <p:transition spd="slow" advClick="0" advTm="20000">
    <p:wip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lvl1pPr>
              <a:defRPr/>
            </a:lvl1pPr>
          </a:lstStyle>
          <a:p>
            <a:pPr>
              <a:defRPr/>
            </a:pPr>
            <a:fld id="{39357F4C-FA18-4F02-BDA9-FC339D8EF660}" type="datetimeFigureOut">
              <a:rPr lang="es-ES"/>
              <a:pPr>
                <a:defRPr/>
              </a:pPr>
              <a:t>02/11/2015</a:t>
            </a:fld>
            <a:endParaRPr lang="es-ES"/>
          </a:p>
        </p:txBody>
      </p:sp>
      <p:sp>
        <p:nvSpPr>
          <p:cNvPr id="5" name="4 Marcador de pie de página"/>
          <p:cNvSpPr>
            <a:spLocks noGrp="1"/>
          </p:cNvSpPr>
          <p:nvPr>
            <p:ph type="ftr" sz="quarter" idx="11"/>
          </p:nvPr>
        </p:nvSpPr>
        <p:spPr/>
        <p:txBody>
          <a:bodyPr/>
          <a:lstStyle>
            <a:lvl1pPr>
              <a:defRPr/>
            </a:lvl1pPr>
          </a:lstStyle>
          <a:p>
            <a:pPr>
              <a:defRPr/>
            </a:pPr>
            <a:endParaRPr lang="es-ES"/>
          </a:p>
        </p:txBody>
      </p:sp>
      <p:sp>
        <p:nvSpPr>
          <p:cNvPr id="6" name="5 Marcador de número de diapositiva"/>
          <p:cNvSpPr>
            <a:spLocks noGrp="1"/>
          </p:cNvSpPr>
          <p:nvPr>
            <p:ph type="sldNum" sz="quarter" idx="12"/>
          </p:nvPr>
        </p:nvSpPr>
        <p:spPr/>
        <p:txBody>
          <a:bodyPr/>
          <a:lstStyle>
            <a:lvl1pPr>
              <a:defRPr/>
            </a:lvl1pPr>
          </a:lstStyle>
          <a:p>
            <a:pPr>
              <a:defRPr/>
            </a:pPr>
            <a:fld id="{30B9F48B-FE62-4E3F-90B8-96F58FBD22EB}" type="slidenum">
              <a:rPr lang="es-ES"/>
              <a:pPr>
                <a:defRPr/>
              </a:pPr>
              <a:t>‹Nº›</a:t>
            </a:fld>
            <a:endParaRPr lang="es-ES"/>
          </a:p>
        </p:txBody>
      </p:sp>
    </p:spTree>
  </p:cSld>
  <p:clrMapOvr>
    <a:masterClrMapping/>
  </p:clrMapOvr>
  <p:transition spd="slow" advClick="0" advTm="20000">
    <p:wip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lvl1pPr>
              <a:defRPr/>
            </a:lvl1pPr>
          </a:lstStyle>
          <a:p>
            <a:pPr>
              <a:defRPr/>
            </a:pPr>
            <a:fld id="{AA952BB0-B43F-471F-B45B-9F714918E42E}" type="datetimeFigureOut">
              <a:rPr lang="es-ES"/>
              <a:pPr>
                <a:defRPr/>
              </a:pPr>
              <a:t>02/11/2015</a:t>
            </a:fld>
            <a:endParaRPr lang="es-ES"/>
          </a:p>
        </p:txBody>
      </p:sp>
      <p:sp>
        <p:nvSpPr>
          <p:cNvPr id="5" name="4 Marcador de pie de página"/>
          <p:cNvSpPr>
            <a:spLocks noGrp="1"/>
          </p:cNvSpPr>
          <p:nvPr>
            <p:ph type="ftr" sz="quarter" idx="11"/>
          </p:nvPr>
        </p:nvSpPr>
        <p:spPr/>
        <p:txBody>
          <a:bodyPr/>
          <a:lstStyle>
            <a:lvl1pPr>
              <a:defRPr/>
            </a:lvl1pPr>
          </a:lstStyle>
          <a:p>
            <a:pPr>
              <a:defRPr/>
            </a:pPr>
            <a:endParaRPr lang="es-ES"/>
          </a:p>
        </p:txBody>
      </p:sp>
      <p:sp>
        <p:nvSpPr>
          <p:cNvPr id="6" name="5 Marcador de número de diapositiva"/>
          <p:cNvSpPr>
            <a:spLocks noGrp="1"/>
          </p:cNvSpPr>
          <p:nvPr>
            <p:ph type="sldNum" sz="quarter" idx="12"/>
          </p:nvPr>
        </p:nvSpPr>
        <p:spPr/>
        <p:txBody>
          <a:bodyPr/>
          <a:lstStyle>
            <a:lvl1pPr>
              <a:defRPr/>
            </a:lvl1pPr>
          </a:lstStyle>
          <a:p>
            <a:pPr>
              <a:defRPr/>
            </a:pPr>
            <a:fld id="{A204C838-AD9F-4E7B-AB39-C19DF456C7B2}" type="slidenum">
              <a:rPr lang="es-ES"/>
              <a:pPr>
                <a:defRPr/>
              </a:pPr>
              <a:t>‹Nº›</a:t>
            </a:fld>
            <a:endParaRPr lang="es-ES"/>
          </a:p>
        </p:txBody>
      </p:sp>
    </p:spTree>
  </p:cSld>
  <p:clrMapOvr>
    <a:masterClrMapping/>
  </p:clrMapOvr>
  <p:transition spd="slow" advClick="0" advTm="20000">
    <p:wip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3 Marcador de fecha"/>
          <p:cNvSpPr>
            <a:spLocks noGrp="1"/>
          </p:cNvSpPr>
          <p:nvPr>
            <p:ph type="dt" sz="half" idx="10"/>
          </p:nvPr>
        </p:nvSpPr>
        <p:spPr/>
        <p:txBody>
          <a:bodyPr/>
          <a:lstStyle>
            <a:lvl1pPr>
              <a:defRPr/>
            </a:lvl1pPr>
          </a:lstStyle>
          <a:p>
            <a:pPr>
              <a:defRPr/>
            </a:pPr>
            <a:fld id="{93145740-6684-467A-B5C3-956D8A6811ED}" type="datetimeFigureOut">
              <a:rPr lang="es-ES"/>
              <a:pPr>
                <a:defRPr/>
              </a:pPr>
              <a:t>02/11/2015</a:t>
            </a:fld>
            <a:endParaRPr lang="es-ES"/>
          </a:p>
        </p:txBody>
      </p:sp>
      <p:sp>
        <p:nvSpPr>
          <p:cNvPr id="6" name="4 Marcador de pie de página"/>
          <p:cNvSpPr>
            <a:spLocks noGrp="1"/>
          </p:cNvSpPr>
          <p:nvPr>
            <p:ph type="ftr" sz="quarter" idx="11"/>
          </p:nvPr>
        </p:nvSpPr>
        <p:spPr/>
        <p:txBody>
          <a:bodyPr/>
          <a:lstStyle>
            <a:lvl1pPr>
              <a:defRPr/>
            </a:lvl1pPr>
          </a:lstStyle>
          <a:p>
            <a:pPr>
              <a:defRPr/>
            </a:pPr>
            <a:endParaRPr lang="es-ES"/>
          </a:p>
        </p:txBody>
      </p:sp>
      <p:sp>
        <p:nvSpPr>
          <p:cNvPr id="7" name="5 Marcador de número de diapositiva"/>
          <p:cNvSpPr>
            <a:spLocks noGrp="1"/>
          </p:cNvSpPr>
          <p:nvPr>
            <p:ph type="sldNum" sz="quarter" idx="12"/>
          </p:nvPr>
        </p:nvSpPr>
        <p:spPr/>
        <p:txBody>
          <a:bodyPr/>
          <a:lstStyle>
            <a:lvl1pPr>
              <a:defRPr/>
            </a:lvl1pPr>
          </a:lstStyle>
          <a:p>
            <a:pPr>
              <a:defRPr/>
            </a:pPr>
            <a:fld id="{7B191020-6521-40FE-B3CF-6329314CE46D}" type="slidenum">
              <a:rPr lang="es-ES"/>
              <a:pPr>
                <a:defRPr/>
              </a:pPr>
              <a:t>‹Nº›</a:t>
            </a:fld>
            <a:endParaRPr lang="es-ES"/>
          </a:p>
        </p:txBody>
      </p:sp>
    </p:spTree>
  </p:cSld>
  <p:clrMapOvr>
    <a:masterClrMapping/>
  </p:clrMapOvr>
  <p:transition spd="slow" advClick="0" advTm="20000">
    <p:wip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7" name="3 Marcador de fecha"/>
          <p:cNvSpPr>
            <a:spLocks noGrp="1"/>
          </p:cNvSpPr>
          <p:nvPr>
            <p:ph type="dt" sz="half" idx="10"/>
          </p:nvPr>
        </p:nvSpPr>
        <p:spPr/>
        <p:txBody>
          <a:bodyPr/>
          <a:lstStyle>
            <a:lvl1pPr>
              <a:defRPr/>
            </a:lvl1pPr>
          </a:lstStyle>
          <a:p>
            <a:pPr>
              <a:defRPr/>
            </a:pPr>
            <a:fld id="{0C8C7CAD-42A1-4FCA-9DB3-8E54DE464860}" type="datetimeFigureOut">
              <a:rPr lang="es-ES"/>
              <a:pPr>
                <a:defRPr/>
              </a:pPr>
              <a:t>02/11/2015</a:t>
            </a:fld>
            <a:endParaRPr lang="es-ES"/>
          </a:p>
        </p:txBody>
      </p:sp>
      <p:sp>
        <p:nvSpPr>
          <p:cNvPr id="8" name="4 Marcador de pie de página"/>
          <p:cNvSpPr>
            <a:spLocks noGrp="1"/>
          </p:cNvSpPr>
          <p:nvPr>
            <p:ph type="ftr" sz="quarter" idx="11"/>
          </p:nvPr>
        </p:nvSpPr>
        <p:spPr/>
        <p:txBody>
          <a:bodyPr/>
          <a:lstStyle>
            <a:lvl1pPr>
              <a:defRPr/>
            </a:lvl1pPr>
          </a:lstStyle>
          <a:p>
            <a:pPr>
              <a:defRPr/>
            </a:pPr>
            <a:endParaRPr lang="es-ES"/>
          </a:p>
        </p:txBody>
      </p:sp>
      <p:sp>
        <p:nvSpPr>
          <p:cNvPr id="9" name="5 Marcador de número de diapositiva"/>
          <p:cNvSpPr>
            <a:spLocks noGrp="1"/>
          </p:cNvSpPr>
          <p:nvPr>
            <p:ph type="sldNum" sz="quarter" idx="12"/>
          </p:nvPr>
        </p:nvSpPr>
        <p:spPr/>
        <p:txBody>
          <a:bodyPr/>
          <a:lstStyle>
            <a:lvl1pPr>
              <a:defRPr/>
            </a:lvl1pPr>
          </a:lstStyle>
          <a:p>
            <a:pPr>
              <a:defRPr/>
            </a:pPr>
            <a:fld id="{00B7F111-BC8A-4CFF-8BBD-6D4C3939F063}" type="slidenum">
              <a:rPr lang="es-ES"/>
              <a:pPr>
                <a:defRPr/>
              </a:pPr>
              <a:t>‹Nº›</a:t>
            </a:fld>
            <a:endParaRPr lang="es-ES"/>
          </a:p>
        </p:txBody>
      </p:sp>
    </p:spTree>
  </p:cSld>
  <p:clrMapOvr>
    <a:masterClrMapping/>
  </p:clrMapOvr>
  <p:transition spd="slow" advClick="0" advTm="20000">
    <p:wip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3 Marcador de fecha"/>
          <p:cNvSpPr>
            <a:spLocks noGrp="1"/>
          </p:cNvSpPr>
          <p:nvPr>
            <p:ph type="dt" sz="half" idx="10"/>
          </p:nvPr>
        </p:nvSpPr>
        <p:spPr/>
        <p:txBody>
          <a:bodyPr/>
          <a:lstStyle>
            <a:lvl1pPr>
              <a:defRPr/>
            </a:lvl1pPr>
          </a:lstStyle>
          <a:p>
            <a:pPr>
              <a:defRPr/>
            </a:pPr>
            <a:fld id="{BEC7954E-9989-4C98-A33D-CEF143B11E4F}" type="datetimeFigureOut">
              <a:rPr lang="es-ES"/>
              <a:pPr>
                <a:defRPr/>
              </a:pPr>
              <a:t>02/11/2015</a:t>
            </a:fld>
            <a:endParaRPr lang="es-ES"/>
          </a:p>
        </p:txBody>
      </p:sp>
      <p:sp>
        <p:nvSpPr>
          <p:cNvPr id="4" name="4 Marcador de pie de página"/>
          <p:cNvSpPr>
            <a:spLocks noGrp="1"/>
          </p:cNvSpPr>
          <p:nvPr>
            <p:ph type="ftr" sz="quarter" idx="11"/>
          </p:nvPr>
        </p:nvSpPr>
        <p:spPr/>
        <p:txBody>
          <a:bodyPr/>
          <a:lstStyle>
            <a:lvl1pPr>
              <a:defRPr/>
            </a:lvl1pPr>
          </a:lstStyle>
          <a:p>
            <a:pPr>
              <a:defRPr/>
            </a:pPr>
            <a:endParaRPr lang="es-ES"/>
          </a:p>
        </p:txBody>
      </p:sp>
      <p:sp>
        <p:nvSpPr>
          <p:cNvPr id="5" name="5 Marcador de número de diapositiva"/>
          <p:cNvSpPr>
            <a:spLocks noGrp="1"/>
          </p:cNvSpPr>
          <p:nvPr>
            <p:ph type="sldNum" sz="quarter" idx="12"/>
          </p:nvPr>
        </p:nvSpPr>
        <p:spPr/>
        <p:txBody>
          <a:bodyPr/>
          <a:lstStyle>
            <a:lvl1pPr>
              <a:defRPr/>
            </a:lvl1pPr>
          </a:lstStyle>
          <a:p>
            <a:pPr>
              <a:defRPr/>
            </a:pPr>
            <a:fld id="{6180FFA0-94CF-458B-94AB-A2F70765C9AE}" type="slidenum">
              <a:rPr lang="es-ES"/>
              <a:pPr>
                <a:defRPr/>
              </a:pPr>
              <a:t>‹Nº›</a:t>
            </a:fld>
            <a:endParaRPr lang="es-ES"/>
          </a:p>
        </p:txBody>
      </p:sp>
    </p:spTree>
  </p:cSld>
  <p:clrMapOvr>
    <a:masterClrMapping/>
  </p:clrMapOvr>
  <p:transition spd="slow" advClick="0" advTm="20000">
    <p:wip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3 Marcador de fecha"/>
          <p:cNvSpPr>
            <a:spLocks noGrp="1"/>
          </p:cNvSpPr>
          <p:nvPr>
            <p:ph type="dt" sz="half" idx="10"/>
          </p:nvPr>
        </p:nvSpPr>
        <p:spPr/>
        <p:txBody>
          <a:bodyPr/>
          <a:lstStyle>
            <a:lvl1pPr>
              <a:defRPr/>
            </a:lvl1pPr>
          </a:lstStyle>
          <a:p>
            <a:pPr>
              <a:defRPr/>
            </a:pPr>
            <a:fld id="{04E19BA2-D5B3-4585-B2AE-AFFC02622B5B}" type="datetimeFigureOut">
              <a:rPr lang="es-ES"/>
              <a:pPr>
                <a:defRPr/>
              </a:pPr>
              <a:t>02/11/2015</a:t>
            </a:fld>
            <a:endParaRPr lang="es-ES"/>
          </a:p>
        </p:txBody>
      </p:sp>
      <p:sp>
        <p:nvSpPr>
          <p:cNvPr id="3" name="4 Marcador de pie de página"/>
          <p:cNvSpPr>
            <a:spLocks noGrp="1"/>
          </p:cNvSpPr>
          <p:nvPr>
            <p:ph type="ftr" sz="quarter" idx="11"/>
          </p:nvPr>
        </p:nvSpPr>
        <p:spPr/>
        <p:txBody>
          <a:bodyPr/>
          <a:lstStyle>
            <a:lvl1pPr>
              <a:defRPr/>
            </a:lvl1pPr>
          </a:lstStyle>
          <a:p>
            <a:pPr>
              <a:defRPr/>
            </a:pPr>
            <a:endParaRPr lang="es-ES"/>
          </a:p>
        </p:txBody>
      </p:sp>
      <p:sp>
        <p:nvSpPr>
          <p:cNvPr id="4" name="5 Marcador de número de diapositiva"/>
          <p:cNvSpPr>
            <a:spLocks noGrp="1"/>
          </p:cNvSpPr>
          <p:nvPr>
            <p:ph type="sldNum" sz="quarter" idx="12"/>
          </p:nvPr>
        </p:nvSpPr>
        <p:spPr/>
        <p:txBody>
          <a:bodyPr/>
          <a:lstStyle>
            <a:lvl1pPr>
              <a:defRPr/>
            </a:lvl1pPr>
          </a:lstStyle>
          <a:p>
            <a:pPr>
              <a:defRPr/>
            </a:pPr>
            <a:fld id="{6CBCF8DB-274C-4323-9284-9E5AC738E18D}" type="slidenum">
              <a:rPr lang="es-ES"/>
              <a:pPr>
                <a:defRPr/>
              </a:pPr>
              <a:t>‹Nº›</a:t>
            </a:fld>
            <a:endParaRPr lang="es-ES"/>
          </a:p>
        </p:txBody>
      </p:sp>
    </p:spTree>
  </p:cSld>
  <p:clrMapOvr>
    <a:masterClrMapping/>
  </p:clrMapOvr>
  <p:transition spd="slow" advClick="0" advTm="20000">
    <p:wip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ES"/>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3 Marcador de fecha"/>
          <p:cNvSpPr>
            <a:spLocks noGrp="1"/>
          </p:cNvSpPr>
          <p:nvPr>
            <p:ph type="dt" sz="half" idx="10"/>
          </p:nvPr>
        </p:nvSpPr>
        <p:spPr/>
        <p:txBody>
          <a:bodyPr/>
          <a:lstStyle>
            <a:lvl1pPr>
              <a:defRPr/>
            </a:lvl1pPr>
          </a:lstStyle>
          <a:p>
            <a:pPr>
              <a:defRPr/>
            </a:pPr>
            <a:fld id="{592D72E2-AEC7-47F2-B24A-69369E0A1B99}" type="datetimeFigureOut">
              <a:rPr lang="es-ES"/>
              <a:pPr>
                <a:defRPr/>
              </a:pPr>
              <a:t>02/11/2015</a:t>
            </a:fld>
            <a:endParaRPr lang="es-ES"/>
          </a:p>
        </p:txBody>
      </p:sp>
      <p:sp>
        <p:nvSpPr>
          <p:cNvPr id="6" name="4 Marcador de pie de página"/>
          <p:cNvSpPr>
            <a:spLocks noGrp="1"/>
          </p:cNvSpPr>
          <p:nvPr>
            <p:ph type="ftr" sz="quarter" idx="11"/>
          </p:nvPr>
        </p:nvSpPr>
        <p:spPr/>
        <p:txBody>
          <a:bodyPr/>
          <a:lstStyle>
            <a:lvl1pPr>
              <a:defRPr/>
            </a:lvl1pPr>
          </a:lstStyle>
          <a:p>
            <a:pPr>
              <a:defRPr/>
            </a:pPr>
            <a:endParaRPr lang="es-ES"/>
          </a:p>
        </p:txBody>
      </p:sp>
      <p:sp>
        <p:nvSpPr>
          <p:cNvPr id="7" name="5 Marcador de número de diapositiva"/>
          <p:cNvSpPr>
            <a:spLocks noGrp="1"/>
          </p:cNvSpPr>
          <p:nvPr>
            <p:ph type="sldNum" sz="quarter" idx="12"/>
          </p:nvPr>
        </p:nvSpPr>
        <p:spPr/>
        <p:txBody>
          <a:bodyPr/>
          <a:lstStyle>
            <a:lvl1pPr>
              <a:defRPr/>
            </a:lvl1pPr>
          </a:lstStyle>
          <a:p>
            <a:pPr>
              <a:defRPr/>
            </a:pPr>
            <a:fld id="{692B4CF9-5349-4FED-8568-4FEEAD297F78}" type="slidenum">
              <a:rPr lang="es-ES"/>
              <a:pPr>
                <a:defRPr/>
              </a:pPr>
              <a:t>‹Nº›</a:t>
            </a:fld>
            <a:endParaRPr lang="es-ES"/>
          </a:p>
        </p:txBody>
      </p:sp>
    </p:spTree>
  </p:cSld>
  <p:clrMapOvr>
    <a:masterClrMapping/>
  </p:clrMapOvr>
  <p:transition spd="slow" advClick="0" advTm="20000">
    <p:wip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ES"/>
          </a:p>
        </p:txBody>
      </p:sp>
      <p:sp>
        <p:nvSpPr>
          <p:cNvPr id="3" name="2 Marcador de posición de imagen"/>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s-ES" noProof="0" smtClean="0"/>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3 Marcador de fecha"/>
          <p:cNvSpPr>
            <a:spLocks noGrp="1"/>
          </p:cNvSpPr>
          <p:nvPr>
            <p:ph type="dt" sz="half" idx="10"/>
          </p:nvPr>
        </p:nvSpPr>
        <p:spPr/>
        <p:txBody>
          <a:bodyPr/>
          <a:lstStyle>
            <a:lvl1pPr>
              <a:defRPr/>
            </a:lvl1pPr>
          </a:lstStyle>
          <a:p>
            <a:pPr>
              <a:defRPr/>
            </a:pPr>
            <a:fld id="{1CBDD9BB-5910-4137-8D73-DFB7EC302DD0}" type="datetimeFigureOut">
              <a:rPr lang="es-ES"/>
              <a:pPr>
                <a:defRPr/>
              </a:pPr>
              <a:t>02/11/2015</a:t>
            </a:fld>
            <a:endParaRPr lang="es-ES"/>
          </a:p>
        </p:txBody>
      </p:sp>
      <p:sp>
        <p:nvSpPr>
          <p:cNvPr id="6" name="4 Marcador de pie de página"/>
          <p:cNvSpPr>
            <a:spLocks noGrp="1"/>
          </p:cNvSpPr>
          <p:nvPr>
            <p:ph type="ftr" sz="quarter" idx="11"/>
          </p:nvPr>
        </p:nvSpPr>
        <p:spPr/>
        <p:txBody>
          <a:bodyPr/>
          <a:lstStyle>
            <a:lvl1pPr>
              <a:defRPr/>
            </a:lvl1pPr>
          </a:lstStyle>
          <a:p>
            <a:pPr>
              <a:defRPr/>
            </a:pPr>
            <a:endParaRPr lang="es-ES"/>
          </a:p>
        </p:txBody>
      </p:sp>
      <p:sp>
        <p:nvSpPr>
          <p:cNvPr id="7" name="5 Marcador de número de diapositiva"/>
          <p:cNvSpPr>
            <a:spLocks noGrp="1"/>
          </p:cNvSpPr>
          <p:nvPr>
            <p:ph type="sldNum" sz="quarter" idx="12"/>
          </p:nvPr>
        </p:nvSpPr>
        <p:spPr/>
        <p:txBody>
          <a:bodyPr/>
          <a:lstStyle>
            <a:lvl1pPr>
              <a:defRPr/>
            </a:lvl1pPr>
          </a:lstStyle>
          <a:p>
            <a:pPr>
              <a:defRPr/>
            </a:pPr>
            <a:fld id="{44881830-DFA1-451D-830E-B541C3CAE4CF}" type="slidenum">
              <a:rPr lang="es-ES"/>
              <a:pPr>
                <a:defRPr/>
              </a:pPr>
              <a:t>‹Nº›</a:t>
            </a:fld>
            <a:endParaRPr lang="es-ES"/>
          </a:p>
        </p:txBody>
      </p:sp>
    </p:spTree>
  </p:cSld>
  <p:clrMapOvr>
    <a:masterClrMapping/>
  </p:clrMapOvr>
  <p:transition spd="slow" advClick="0" advTm="20000">
    <p:wip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cstate="print"/>
          <a:srcRect/>
          <a:stretch>
            <a:fillRect/>
          </a:stretch>
        </a:blipFill>
        <a:effectLst/>
      </p:bgPr>
    </p:bg>
    <p:spTree>
      <p:nvGrpSpPr>
        <p:cNvPr id="1" name=""/>
        <p:cNvGrpSpPr/>
        <p:nvPr/>
      </p:nvGrpSpPr>
      <p:grpSpPr>
        <a:xfrm>
          <a:off x="0" y="0"/>
          <a:ext cx="0" cy="0"/>
          <a:chOff x="0" y="0"/>
          <a:chExt cx="0" cy="0"/>
        </a:xfrm>
      </p:grpSpPr>
      <p:sp>
        <p:nvSpPr>
          <p:cNvPr id="1026" name="1 Marcador de título"/>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s-ES" smtClean="0"/>
              <a:t>Haga clic para modificar el estilo de título del patrón</a:t>
            </a:r>
          </a:p>
        </p:txBody>
      </p:sp>
      <p:sp>
        <p:nvSpPr>
          <p:cNvPr id="1027" name="2 Marcador de texto"/>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cs typeface="+mn-cs"/>
              </a:defRPr>
            </a:lvl1pPr>
          </a:lstStyle>
          <a:p>
            <a:pPr>
              <a:defRPr/>
            </a:pPr>
            <a:fld id="{C2245AF9-DD21-482F-B706-B41D4F920EC5}" type="datetimeFigureOut">
              <a:rPr lang="es-ES"/>
              <a:pPr>
                <a:defRPr/>
              </a:pPr>
              <a:t>02/11/2015</a:t>
            </a:fld>
            <a:endParaRPr lang="es-ES"/>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cs typeface="+mn-cs"/>
              </a:defRPr>
            </a:lvl1pPr>
          </a:lstStyle>
          <a:p>
            <a:pPr>
              <a:defRPr/>
            </a:pPr>
            <a:endParaRPr lang="es-ES"/>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cs typeface="+mn-cs"/>
              </a:defRPr>
            </a:lvl1pPr>
          </a:lstStyle>
          <a:p>
            <a:pPr>
              <a:defRPr/>
            </a:pPr>
            <a:fld id="{F993CC3D-C361-4177-BA3A-80D0F8A946C1}" type="slidenum">
              <a:rPr lang="es-ES"/>
              <a:pPr>
                <a:defRPr/>
              </a:pPr>
              <a:t>‹Nº›</a:t>
            </a:fld>
            <a:endParaRPr lang="es-E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spd="slow" advClick="0" advTm="20000">
    <p:wipe/>
  </p:transition>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1 Título"/>
          <p:cNvSpPr>
            <a:spLocks noGrp="1"/>
          </p:cNvSpPr>
          <p:nvPr>
            <p:ph type="ctrTitle"/>
          </p:nvPr>
        </p:nvSpPr>
        <p:spPr>
          <a:xfrm>
            <a:off x="468313" y="1412875"/>
            <a:ext cx="8135937" cy="2232025"/>
          </a:xfrm>
        </p:spPr>
        <p:txBody>
          <a:bodyPr/>
          <a:lstStyle/>
          <a:p>
            <a:pPr eaLnBrk="1" hangingPunct="1"/>
            <a:r>
              <a:rPr lang="es-ES" sz="3400" b="1" dirty="0" smtClean="0"/>
              <a:t/>
            </a:r>
            <a:br>
              <a:rPr lang="es-ES" sz="3400" b="1" dirty="0" smtClean="0"/>
            </a:br>
            <a:r>
              <a:rPr lang="es-ES" sz="3500" b="1" dirty="0" smtClean="0"/>
              <a:t>RELACIÓN ENTRE EL USO DE PSICOFÁRMACOS Y LA GRAVEDAD DE LA SINTOMATOLOGÍA ANSIOSA Y DEPRESIVA EN ATENCIÓN PRIMARIA</a:t>
            </a:r>
            <a:endParaRPr lang="es-ES" sz="3400" dirty="0" smtClean="0"/>
          </a:p>
        </p:txBody>
      </p:sp>
      <p:sp>
        <p:nvSpPr>
          <p:cNvPr id="2051" name="2 Subtítulo"/>
          <p:cNvSpPr>
            <a:spLocks noGrp="1"/>
          </p:cNvSpPr>
          <p:nvPr>
            <p:ph type="subTitle" idx="1"/>
          </p:nvPr>
        </p:nvSpPr>
        <p:spPr>
          <a:xfrm>
            <a:off x="467544" y="4412704"/>
            <a:ext cx="8208912" cy="1752600"/>
          </a:xfrm>
        </p:spPr>
        <p:txBody>
          <a:bodyPr/>
          <a:lstStyle/>
          <a:p>
            <a:r>
              <a:rPr lang="es-ES" sz="2200" dirty="0" smtClean="0">
                <a:solidFill>
                  <a:schemeClr val="tx1"/>
                </a:solidFill>
              </a:rPr>
              <a:t>Fernando Hernández de Hita, Patricia Cordero </a:t>
            </a:r>
            <a:r>
              <a:rPr lang="es-ES" sz="2200" smtClean="0">
                <a:solidFill>
                  <a:schemeClr val="tx1"/>
                </a:solidFill>
              </a:rPr>
              <a:t>Andrés, Olga </a:t>
            </a:r>
            <a:r>
              <a:rPr lang="es-ES" sz="2200" dirty="0" smtClean="0">
                <a:solidFill>
                  <a:schemeClr val="tx1"/>
                </a:solidFill>
              </a:rPr>
              <a:t>Umaran Alfageme, María Ruiz Torres, Teresa Pérez Poo,  Mariano Morales Ayuso, Silvia Montes Gómez, José Antonio Fernández Rodríguez, Jesús Castillo Obeso, César González-Blanch Bosch</a:t>
            </a:r>
          </a:p>
        </p:txBody>
      </p:sp>
    </p:spTree>
  </p:cSld>
  <p:clrMapOvr>
    <a:masterClrMapping/>
  </p:clrMapOvr>
  <p:transition spd="slow" advClick="0" advTm="20000">
    <p:wip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1 Título"/>
          <p:cNvSpPr>
            <a:spLocks noGrp="1"/>
          </p:cNvSpPr>
          <p:nvPr>
            <p:ph type="title"/>
          </p:nvPr>
        </p:nvSpPr>
        <p:spPr>
          <a:xfrm>
            <a:off x="0" y="1138957"/>
            <a:ext cx="9144000" cy="777875"/>
          </a:xfrm>
        </p:spPr>
        <p:txBody>
          <a:bodyPr/>
          <a:lstStyle/>
          <a:p>
            <a:r>
              <a:rPr lang="es-ES" sz="3600" b="1" dirty="0" smtClean="0"/>
              <a:t>RESULTADOS</a:t>
            </a:r>
          </a:p>
        </p:txBody>
      </p:sp>
      <p:sp>
        <p:nvSpPr>
          <p:cNvPr id="3075" name="2 Marcador de contenido"/>
          <p:cNvSpPr>
            <a:spLocks noGrp="1"/>
          </p:cNvSpPr>
          <p:nvPr>
            <p:ph idx="1"/>
          </p:nvPr>
        </p:nvSpPr>
        <p:spPr>
          <a:xfrm>
            <a:off x="446856" y="2168860"/>
            <a:ext cx="8229600" cy="4104456"/>
          </a:xfrm>
        </p:spPr>
        <p:txBody>
          <a:bodyPr/>
          <a:lstStyle/>
          <a:p>
            <a:pPr algn="just"/>
            <a:endParaRPr lang="es-ES" sz="2100" dirty="0"/>
          </a:p>
          <a:p>
            <a:pPr marL="0" indent="0" algn="just">
              <a:buNone/>
            </a:pPr>
            <a:endParaRPr lang="en-US" sz="2100" dirty="0"/>
          </a:p>
          <a:p>
            <a:pPr algn="just"/>
            <a:endParaRPr lang="es-ES" sz="2100" dirty="0"/>
          </a:p>
        </p:txBody>
      </p:sp>
      <p:graphicFrame>
        <p:nvGraphicFramePr>
          <p:cNvPr id="2" name="1 Gráfico"/>
          <p:cNvGraphicFramePr/>
          <p:nvPr>
            <p:extLst>
              <p:ext uri="{D42A27DB-BD31-4B8C-83A1-F6EECF244321}">
                <p14:modId xmlns:p14="http://schemas.microsoft.com/office/powerpoint/2010/main" val="252064142"/>
              </p:ext>
            </p:extLst>
          </p:nvPr>
        </p:nvGraphicFramePr>
        <p:xfrm>
          <a:off x="1409744" y="3067137"/>
          <a:ext cx="6576392" cy="3240360"/>
        </p:xfrm>
        <a:graphic>
          <a:graphicData uri="http://schemas.openxmlformats.org/drawingml/2006/chart">
            <c:chart xmlns:c="http://schemas.openxmlformats.org/drawingml/2006/chart" xmlns:r="http://schemas.openxmlformats.org/officeDocument/2006/relationships" r:id="rId3"/>
          </a:graphicData>
        </a:graphic>
      </p:graphicFrame>
      <p:sp>
        <p:nvSpPr>
          <p:cNvPr id="3" name="2 CuadroTexto"/>
          <p:cNvSpPr txBox="1"/>
          <p:nvPr/>
        </p:nvSpPr>
        <p:spPr>
          <a:xfrm>
            <a:off x="656218" y="2444423"/>
            <a:ext cx="677108" cy="3888432"/>
          </a:xfrm>
          <a:prstGeom prst="rect">
            <a:avLst/>
          </a:prstGeom>
          <a:noFill/>
        </p:spPr>
        <p:txBody>
          <a:bodyPr vert="vert270" wrap="square" rtlCol="0">
            <a:spAutoFit/>
          </a:bodyPr>
          <a:lstStyle/>
          <a:p>
            <a:pPr algn="ctr"/>
            <a:r>
              <a:rPr lang="es-ES" sz="1600" b="1" dirty="0" smtClean="0">
                <a:latin typeface="+mn-lt"/>
              </a:rPr>
              <a:t>Intensidad de los </a:t>
            </a:r>
          </a:p>
          <a:p>
            <a:pPr algn="ctr"/>
            <a:r>
              <a:rPr lang="es-ES" sz="1600" b="1" dirty="0" smtClean="0">
                <a:latin typeface="+mn-lt"/>
              </a:rPr>
              <a:t>síntomas depresivos</a:t>
            </a:r>
            <a:endParaRPr lang="es-ES" sz="1600" b="1" dirty="0">
              <a:latin typeface="+mn-lt"/>
            </a:endParaRPr>
          </a:p>
        </p:txBody>
      </p:sp>
      <p:sp>
        <p:nvSpPr>
          <p:cNvPr id="4" name="3 CuadroTexto"/>
          <p:cNvSpPr txBox="1"/>
          <p:nvPr/>
        </p:nvSpPr>
        <p:spPr>
          <a:xfrm>
            <a:off x="5796136" y="3232721"/>
            <a:ext cx="1061248" cy="338554"/>
          </a:xfrm>
          <a:prstGeom prst="rect">
            <a:avLst/>
          </a:prstGeom>
          <a:noFill/>
        </p:spPr>
        <p:txBody>
          <a:bodyPr wrap="square" rtlCol="0">
            <a:spAutoFit/>
          </a:bodyPr>
          <a:lstStyle/>
          <a:p>
            <a:pPr algn="ctr"/>
            <a:r>
              <a:rPr lang="es-ES" sz="1600" b="1" dirty="0" smtClean="0">
                <a:solidFill>
                  <a:srgbClr val="FF0000"/>
                </a:solidFill>
                <a:latin typeface="+mn-lt"/>
              </a:rPr>
              <a:t>P=0.004</a:t>
            </a:r>
            <a:endParaRPr lang="es-ES" sz="1600" b="1" dirty="0">
              <a:solidFill>
                <a:srgbClr val="FF0000"/>
              </a:solidFill>
              <a:latin typeface="+mn-lt"/>
            </a:endParaRPr>
          </a:p>
        </p:txBody>
      </p:sp>
      <p:sp>
        <p:nvSpPr>
          <p:cNvPr id="6" name="5 CuadroTexto"/>
          <p:cNvSpPr txBox="1"/>
          <p:nvPr/>
        </p:nvSpPr>
        <p:spPr>
          <a:xfrm>
            <a:off x="251520" y="1916832"/>
            <a:ext cx="8424936" cy="1015663"/>
          </a:xfrm>
          <a:prstGeom prst="rect">
            <a:avLst/>
          </a:prstGeom>
          <a:noFill/>
        </p:spPr>
        <p:txBody>
          <a:bodyPr wrap="square" rtlCol="0">
            <a:spAutoFit/>
          </a:bodyPr>
          <a:lstStyle/>
          <a:p>
            <a:pPr algn="just"/>
            <a:r>
              <a:rPr lang="es-ES" sz="2000" dirty="0" smtClean="0">
                <a:latin typeface="+mn-lt"/>
              </a:rPr>
              <a:t>Se encontraron diferencias estadísticamente significativas en la intensidad de los síntomas depresivos entre los pacientes que tomaban medicación para dormir y  los que no.</a:t>
            </a:r>
            <a:endParaRPr lang="es-ES" sz="2000" dirty="0">
              <a:latin typeface="+mn-lt"/>
            </a:endParaRPr>
          </a:p>
        </p:txBody>
      </p:sp>
    </p:spTree>
    <p:extLst>
      <p:ext uri="{BB962C8B-B14F-4D97-AF65-F5344CB8AC3E}">
        <p14:creationId xmlns:p14="http://schemas.microsoft.com/office/powerpoint/2010/main" val="2915234296"/>
      </p:ext>
    </p:extLst>
  </p:cSld>
  <p:clrMapOvr>
    <a:masterClrMapping/>
  </p:clrMapOvr>
  <p:transition spd="slow" advClick="0" advTm="20000">
    <p:wipe/>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1 Título"/>
          <p:cNvSpPr>
            <a:spLocks noGrp="1"/>
          </p:cNvSpPr>
          <p:nvPr>
            <p:ph type="title"/>
          </p:nvPr>
        </p:nvSpPr>
        <p:spPr>
          <a:xfrm>
            <a:off x="0" y="333375"/>
            <a:ext cx="7956550" cy="792163"/>
          </a:xfrm>
        </p:spPr>
        <p:txBody>
          <a:bodyPr/>
          <a:lstStyle/>
          <a:p>
            <a:r>
              <a:rPr lang="es-ES" b="1" smtClean="0">
                <a:solidFill>
                  <a:schemeClr val="bg1"/>
                </a:solidFill>
              </a:rPr>
              <a:t>Conclusiones</a:t>
            </a:r>
          </a:p>
        </p:txBody>
      </p:sp>
      <p:sp>
        <p:nvSpPr>
          <p:cNvPr id="12291" name="5 Marcador de contenido"/>
          <p:cNvSpPr>
            <a:spLocks noGrp="1"/>
          </p:cNvSpPr>
          <p:nvPr>
            <p:ph idx="1"/>
          </p:nvPr>
        </p:nvSpPr>
        <p:spPr>
          <a:xfrm>
            <a:off x="468313" y="1340768"/>
            <a:ext cx="8229600" cy="4752429"/>
          </a:xfrm>
        </p:spPr>
        <p:txBody>
          <a:bodyPr/>
          <a:lstStyle/>
          <a:p>
            <a:pPr algn="just"/>
            <a:r>
              <a:rPr lang="es-ES" sz="2000" dirty="0" smtClean="0">
                <a:cs typeface="Times New Roman" pitchFamily="18" charset="0"/>
              </a:rPr>
              <a:t>Los resultados obtenidos en nuestro estudio sugieren que en la prescripción y el tipo de psicofármacos prescritos (ansiolíticos o antidepresivos</a:t>
            </a:r>
            <a:r>
              <a:rPr lang="es-ES" sz="2000" dirty="0">
                <a:cs typeface="Times New Roman" pitchFamily="18" charset="0"/>
              </a:rPr>
              <a:t>) </a:t>
            </a:r>
            <a:r>
              <a:rPr lang="es-ES" sz="2000" dirty="0" smtClean="0">
                <a:cs typeface="Times New Roman" pitchFamily="18" charset="0"/>
              </a:rPr>
              <a:t>influyen otras variables además de </a:t>
            </a:r>
            <a:r>
              <a:rPr lang="es-ES" sz="2000" dirty="0">
                <a:cs typeface="Times New Roman" pitchFamily="18" charset="0"/>
              </a:rPr>
              <a:t>la intensidad y el tipo de los síntomas emocionales (ansiosos o depresivos</a:t>
            </a:r>
            <a:r>
              <a:rPr lang="es-ES" sz="2000" dirty="0" smtClean="0">
                <a:cs typeface="Times New Roman" pitchFamily="18" charset="0"/>
              </a:rPr>
              <a:t>), ya que no se encontraron relaciones significativas entre ambos.</a:t>
            </a:r>
          </a:p>
          <a:p>
            <a:pPr algn="just"/>
            <a:endParaRPr lang="es-ES" sz="2000" dirty="0">
              <a:cs typeface="Times New Roman" pitchFamily="18" charset="0"/>
            </a:endParaRPr>
          </a:p>
          <a:p>
            <a:pPr algn="just"/>
            <a:r>
              <a:rPr lang="es-ES" sz="2000" dirty="0" smtClean="0">
                <a:cs typeface="Times New Roman" pitchFamily="18" charset="0"/>
              </a:rPr>
              <a:t>Estos datos invitan a reflexionar sobre otras variables, que no han sido analizadas en este estudio, que pudieran estar influyendo en la elección del tratamiento para los desórdenes emocionales por los profesionales de Atención Primaria, con el fin de que las intervenciones propuestas en este ámbito sean las más adecuadas. </a:t>
            </a:r>
          </a:p>
          <a:p>
            <a:pPr algn="just"/>
            <a:endParaRPr lang="es-ES" sz="2000" dirty="0" smtClean="0">
              <a:cs typeface="Times New Roman" pitchFamily="18" charset="0"/>
            </a:endParaRPr>
          </a:p>
          <a:p>
            <a:pPr algn="just"/>
            <a:r>
              <a:rPr lang="es-ES" sz="2000" dirty="0" smtClean="0"/>
              <a:t>El carácter descriptivo del estudio y el tamaño de la muestra limitan las conclusiones, siendo necesario aumentar el tamaño muestral para conseguir una mayor potencia estadística. </a:t>
            </a:r>
          </a:p>
        </p:txBody>
      </p:sp>
    </p:spTree>
  </p:cSld>
  <p:clrMapOvr>
    <a:masterClrMapping/>
  </p:clrMapOvr>
  <p:transition spd="slow" advClick="0" advTm="20000">
    <p:wip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1 Título"/>
          <p:cNvSpPr>
            <a:spLocks noGrp="1"/>
          </p:cNvSpPr>
          <p:nvPr>
            <p:ph type="title"/>
          </p:nvPr>
        </p:nvSpPr>
        <p:spPr>
          <a:xfrm>
            <a:off x="0" y="1138957"/>
            <a:ext cx="9144000" cy="777875"/>
          </a:xfrm>
        </p:spPr>
        <p:txBody>
          <a:bodyPr/>
          <a:lstStyle/>
          <a:p>
            <a:r>
              <a:rPr lang="es-ES" sz="3600" b="1" dirty="0" smtClean="0"/>
              <a:t>INTRODUCCIÓN</a:t>
            </a:r>
          </a:p>
        </p:txBody>
      </p:sp>
      <p:sp>
        <p:nvSpPr>
          <p:cNvPr id="3075" name="2 Marcador de contenido"/>
          <p:cNvSpPr>
            <a:spLocks noGrp="1"/>
          </p:cNvSpPr>
          <p:nvPr>
            <p:ph idx="1"/>
          </p:nvPr>
        </p:nvSpPr>
        <p:spPr>
          <a:xfrm>
            <a:off x="395288" y="1988840"/>
            <a:ext cx="8229600" cy="4176464"/>
          </a:xfrm>
        </p:spPr>
        <p:txBody>
          <a:bodyPr/>
          <a:lstStyle/>
          <a:p>
            <a:pPr algn="just"/>
            <a:r>
              <a:rPr lang="es-ES" sz="2200" dirty="0" smtClean="0"/>
              <a:t>Los estudios señalan la presencia de psicopatología en un 30%-45% de los pacientes que acuden a Atención Primaria, siendo los síntomas de ansiedad y depresión los motivos de consulta más frecuentes </a:t>
            </a:r>
            <a:r>
              <a:rPr lang="es-ES" sz="2200" dirty="0"/>
              <a:t>(</a:t>
            </a:r>
            <a:r>
              <a:rPr lang="es-ES" sz="2200" b="1" dirty="0"/>
              <a:t>López-</a:t>
            </a:r>
            <a:r>
              <a:rPr lang="es-ES" sz="2200" b="1" dirty="0" err="1"/>
              <a:t>Peig</a:t>
            </a:r>
            <a:r>
              <a:rPr lang="es-ES" sz="2200" b="1" dirty="0"/>
              <a:t> y cols., 2006</a:t>
            </a:r>
            <a:r>
              <a:rPr lang="es-ES" sz="2200" dirty="0" smtClean="0"/>
              <a:t>).</a:t>
            </a:r>
          </a:p>
          <a:p>
            <a:pPr algn="just"/>
            <a:r>
              <a:rPr lang="es-ES" sz="2200" dirty="0" smtClean="0"/>
              <a:t>Pese a las altas tasas de prevalencia, investigaciones recientes en este ámbito han puesto de manifiesto que este tipo de trastornos pasan con frecuencia desapercibidos por los profesionales médicos, hecho que contrasta con la creciente prescripción de fármacos antidepresivos y ansiolóticos (</a:t>
            </a:r>
            <a:r>
              <a:rPr lang="es-ES" sz="2200" b="1" dirty="0" smtClean="0"/>
              <a:t>Moreno y Moriana, 2012</a:t>
            </a:r>
            <a:r>
              <a:rPr lang="es-ES" sz="2200" dirty="0" smtClean="0"/>
              <a:t>).</a:t>
            </a:r>
          </a:p>
          <a:p>
            <a:pPr algn="just"/>
            <a:r>
              <a:rPr lang="es-ES" sz="2200" dirty="0" smtClean="0"/>
              <a:t>La mayor </a:t>
            </a:r>
            <a:r>
              <a:rPr lang="es-ES" sz="2200" dirty="0"/>
              <a:t>parte de los pacientes que acuden a Atención Primaria reciben tratamiento farmacológico y sólo un pequeño porcentaje de ellos accede al tratamiento psicológico.  </a:t>
            </a:r>
            <a:endParaRPr lang="es-ES" sz="2000" dirty="0"/>
          </a:p>
          <a:p>
            <a:pPr algn="just"/>
            <a:endParaRPr lang="es-ES" sz="2200" dirty="0" smtClean="0"/>
          </a:p>
        </p:txBody>
      </p:sp>
    </p:spTree>
  </p:cSld>
  <p:clrMapOvr>
    <a:masterClrMapping/>
  </p:clrMapOvr>
  <p:transition spd="slow" advClick="0" advTm="20000">
    <p:wip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1 Título"/>
          <p:cNvSpPr>
            <a:spLocks noGrp="1"/>
          </p:cNvSpPr>
          <p:nvPr>
            <p:ph type="title"/>
          </p:nvPr>
        </p:nvSpPr>
        <p:spPr>
          <a:xfrm>
            <a:off x="0" y="1138957"/>
            <a:ext cx="9144000" cy="777875"/>
          </a:xfrm>
        </p:spPr>
        <p:txBody>
          <a:bodyPr/>
          <a:lstStyle/>
          <a:p>
            <a:r>
              <a:rPr lang="es-ES" sz="3600" b="1" dirty="0" smtClean="0"/>
              <a:t>OBJETIVO</a:t>
            </a:r>
          </a:p>
        </p:txBody>
      </p:sp>
      <p:sp>
        <p:nvSpPr>
          <p:cNvPr id="3075" name="2 Marcador de contenido"/>
          <p:cNvSpPr>
            <a:spLocks noGrp="1"/>
          </p:cNvSpPr>
          <p:nvPr>
            <p:ph idx="1"/>
          </p:nvPr>
        </p:nvSpPr>
        <p:spPr>
          <a:xfrm>
            <a:off x="395288" y="2780928"/>
            <a:ext cx="8229600" cy="2448272"/>
          </a:xfrm>
        </p:spPr>
        <p:txBody>
          <a:bodyPr/>
          <a:lstStyle/>
          <a:p>
            <a:pPr marL="0" indent="0" algn="ctr">
              <a:buNone/>
            </a:pPr>
            <a:r>
              <a:rPr lang="es-ES" sz="2400" dirty="0" smtClean="0"/>
              <a:t>El objetivo del presente trabajo es analizar la relación existente entre la gravedad de la sintomatología ansiosa y depresiva y el uso de psicofármacos para su tratamiento en el ámbito de Atención Primaria.</a:t>
            </a:r>
          </a:p>
        </p:txBody>
      </p:sp>
    </p:spTree>
    <p:extLst>
      <p:ext uri="{BB962C8B-B14F-4D97-AF65-F5344CB8AC3E}">
        <p14:creationId xmlns:p14="http://schemas.microsoft.com/office/powerpoint/2010/main" val="1970269427"/>
      </p:ext>
    </p:extLst>
  </p:cSld>
  <p:clrMapOvr>
    <a:masterClrMapping/>
  </p:clrMapOvr>
  <p:transition spd="slow" advClick="0" advTm="20000">
    <p:wip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1 Título"/>
          <p:cNvSpPr>
            <a:spLocks noGrp="1"/>
          </p:cNvSpPr>
          <p:nvPr>
            <p:ph type="title"/>
          </p:nvPr>
        </p:nvSpPr>
        <p:spPr>
          <a:xfrm>
            <a:off x="0" y="1138957"/>
            <a:ext cx="9144000" cy="777875"/>
          </a:xfrm>
        </p:spPr>
        <p:txBody>
          <a:bodyPr/>
          <a:lstStyle/>
          <a:p>
            <a:r>
              <a:rPr lang="es-ES" sz="3600" b="1" dirty="0" smtClean="0"/>
              <a:t>MÉTODO</a:t>
            </a:r>
          </a:p>
        </p:txBody>
      </p:sp>
      <p:sp>
        <p:nvSpPr>
          <p:cNvPr id="3075" name="2 Marcador de contenido"/>
          <p:cNvSpPr>
            <a:spLocks noGrp="1"/>
          </p:cNvSpPr>
          <p:nvPr>
            <p:ph idx="1"/>
          </p:nvPr>
        </p:nvSpPr>
        <p:spPr>
          <a:xfrm>
            <a:off x="395288" y="1916832"/>
            <a:ext cx="8229600" cy="4104456"/>
          </a:xfrm>
        </p:spPr>
        <p:txBody>
          <a:bodyPr/>
          <a:lstStyle/>
          <a:p>
            <a:pPr algn="just"/>
            <a:r>
              <a:rPr lang="es-ES" sz="2200" dirty="0" smtClean="0"/>
              <a:t>Se invitó a aquellos pacientes que acudieron a su Médico de Atención Primaria en el Centro de Salud Camargo Costa (Cantabria) refiriendo algún tipo de malestar emocional a participar en un estudio sobre la eficacia de un tratamiento psicológico grupal basado en la evidencia para los desórdenes emocionales en Atención Primaria.</a:t>
            </a:r>
          </a:p>
          <a:p>
            <a:pPr algn="just"/>
            <a:endParaRPr lang="es-ES" sz="2200" dirty="0"/>
          </a:p>
          <a:p>
            <a:pPr algn="just"/>
            <a:r>
              <a:rPr lang="es-ES" sz="2200" dirty="0" smtClean="0"/>
              <a:t>Los pacientes que aceptaron participar en el estudio firmaron un consentimiento informado. </a:t>
            </a:r>
          </a:p>
          <a:p>
            <a:pPr algn="just"/>
            <a:endParaRPr lang="es-ES" sz="2200" dirty="0"/>
          </a:p>
          <a:p>
            <a:pPr algn="just"/>
            <a:r>
              <a:rPr lang="es-ES" sz="2200" dirty="0" smtClean="0"/>
              <a:t>Un profesional entrenado evaluó a los participantes recogiendo información sobre variables sociodemográficas, clínicas y de calidad de vida.</a:t>
            </a:r>
          </a:p>
          <a:p>
            <a:pPr algn="just"/>
            <a:endParaRPr lang="es-ES" sz="2200" dirty="0"/>
          </a:p>
          <a:p>
            <a:pPr marL="0" indent="0" algn="just">
              <a:buNone/>
            </a:pPr>
            <a:endParaRPr lang="en-US" sz="2200" dirty="0"/>
          </a:p>
          <a:p>
            <a:pPr algn="just"/>
            <a:endParaRPr lang="es-ES" sz="2200" dirty="0"/>
          </a:p>
        </p:txBody>
      </p:sp>
    </p:spTree>
    <p:extLst>
      <p:ext uri="{BB962C8B-B14F-4D97-AF65-F5344CB8AC3E}">
        <p14:creationId xmlns:p14="http://schemas.microsoft.com/office/powerpoint/2010/main" val="1261363879"/>
      </p:ext>
    </p:extLst>
  </p:cSld>
  <p:clrMapOvr>
    <a:masterClrMapping/>
  </p:clrMapOvr>
  <p:transition spd="slow" advClick="0" advTm="20000">
    <p:wip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1 Título"/>
          <p:cNvSpPr>
            <a:spLocks noGrp="1"/>
          </p:cNvSpPr>
          <p:nvPr>
            <p:ph type="title"/>
          </p:nvPr>
        </p:nvSpPr>
        <p:spPr>
          <a:xfrm>
            <a:off x="0" y="1138957"/>
            <a:ext cx="9144000" cy="777875"/>
          </a:xfrm>
        </p:spPr>
        <p:txBody>
          <a:bodyPr/>
          <a:lstStyle/>
          <a:p>
            <a:r>
              <a:rPr lang="es-ES" sz="3600" b="1" dirty="0" smtClean="0"/>
              <a:t>MÉTODO</a:t>
            </a:r>
          </a:p>
        </p:txBody>
      </p:sp>
      <p:sp>
        <p:nvSpPr>
          <p:cNvPr id="3075" name="2 Marcador de contenido"/>
          <p:cNvSpPr>
            <a:spLocks noGrp="1"/>
          </p:cNvSpPr>
          <p:nvPr>
            <p:ph idx="1"/>
          </p:nvPr>
        </p:nvSpPr>
        <p:spPr>
          <a:xfrm>
            <a:off x="395288" y="1916832"/>
            <a:ext cx="8229600" cy="4104456"/>
          </a:xfrm>
        </p:spPr>
        <p:txBody>
          <a:bodyPr/>
          <a:lstStyle/>
          <a:p>
            <a:pPr algn="just"/>
            <a:r>
              <a:rPr lang="es-ES" sz="2100" dirty="0" smtClean="0"/>
              <a:t>Se preguntó a los pacientes acerca del </a:t>
            </a:r>
            <a:r>
              <a:rPr lang="es-ES" sz="2100" b="1" dirty="0" smtClean="0"/>
              <a:t>tipo y cantidad de medicación </a:t>
            </a:r>
            <a:r>
              <a:rPr lang="es-ES" sz="2100" dirty="0" smtClean="0"/>
              <a:t>prescrita por su Médico de Atención Primaria para el tratamiento del malestar emocional por el que habían acudido a consulta.</a:t>
            </a:r>
          </a:p>
          <a:p>
            <a:pPr marL="0" indent="0" algn="just">
              <a:buNone/>
            </a:pPr>
            <a:endParaRPr lang="es-ES" sz="2100" dirty="0" smtClean="0"/>
          </a:p>
          <a:p>
            <a:pPr algn="just"/>
            <a:r>
              <a:rPr lang="es-ES" sz="2100" dirty="0" smtClean="0"/>
              <a:t>Se </a:t>
            </a:r>
            <a:r>
              <a:rPr lang="es-ES" sz="2100" dirty="0"/>
              <a:t>evaluó la presencia de síntomas </a:t>
            </a:r>
            <a:r>
              <a:rPr lang="es-ES" sz="2100" dirty="0" smtClean="0"/>
              <a:t>depresivos en las dos últimas semanas </a:t>
            </a:r>
            <a:r>
              <a:rPr lang="es-ES" sz="2100" dirty="0"/>
              <a:t>mediante la aplicación del </a:t>
            </a:r>
            <a:r>
              <a:rPr lang="es-ES" sz="2100" b="1" dirty="0"/>
              <a:t>Cuestionario de Salud del Paciente (</a:t>
            </a:r>
            <a:r>
              <a:rPr lang="es-ES" sz="2100" b="1" dirty="0" smtClean="0"/>
              <a:t>PHQ-9)</a:t>
            </a:r>
            <a:r>
              <a:rPr lang="es-ES" sz="2100" dirty="0" smtClean="0"/>
              <a:t>,  a través de 9 ítems desarrollados a partir de los criterios DSM IV .</a:t>
            </a:r>
          </a:p>
          <a:p>
            <a:pPr marL="0" indent="0" algn="just">
              <a:buNone/>
            </a:pPr>
            <a:endParaRPr lang="es-ES" sz="2100" dirty="0"/>
          </a:p>
          <a:p>
            <a:pPr algn="just"/>
            <a:r>
              <a:rPr lang="es-ES" sz="2100" dirty="0" smtClean="0"/>
              <a:t>Se evaluó la presencia de síntomas de ansiedad en las dos últimas semanas mediante el cuestionario </a:t>
            </a:r>
            <a:r>
              <a:rPr lang="es-ES" sz="2100" b="1" dirty="0" smtClean="0"/>
              <a:t>Trastorno de Ansiedad Generalizada (GAD-7)</a:t>
            </a:r>
            <a:r>
              <a:rPr lang="es-ES" sz="2100" dirty="0" smtClean="0"/>
              <a:t>, formado por 7 ítems con una escala tipo Likert de 4 puntos.</a:t>
            </a:r>
          </a:p>
          <a:p>
            <a:pPr algn="just"/>
            <a:endParaRPr lang="es-ES" sz="2100" dirty="0"/>
          </a:p>
          <a:p>
            <a:pPr marL="0" indent="0" algn="just">
              <a:buNone/>
            </a:pPr>
            <a:endParaRPr lang="en-US" sz="2100" dirty="0"/>
          </a:p>
          <a:p>
            <a:pPr algn="just"/>
            <a:endParaRPr lang="es-ES" sz="2100" dirty="0"/>
          </a:p>
        </p:txBody>
      </p:sp>
    </p:spTree>
    <p:extLst>
      <p:ext uri="{BB962C8B-B14F-4D97-AF65-F5344CB8AC3E}">
        <p14:creationId xmlns:p14="http://schemas.microsoft.com/office/powerpoint/2010/main" val="723259180"/>
      </p:ext>
    </p:extLst>
  </p:cSld>
  <p:clrMapOvr>
    <a:masterClrMapping/>
  </p:clrMapOvr>
  <p:transition spd="slow" advClick="0" advTm="20000">
    <p:wip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1 Título"/>
          <p:cNvSpPr>
            <a:spLocks noGrp="1"/>
          </p:cNvSpPr>
          <p:nvPr>
            <p:ph type="title"/>
          </p:nvPr>
        </p:nvSpPr>
        <p:spPr>
          <a:xfrm>
            <a:off x="0" y="1138957"/>
            <a:ext cx="9144000" cy="777875"/>
          </a:xfrm>
        </p:spPr>
        <p:txBody>
          <a:bodyPr/>
          <a:lstStyle/>
          <a:p>
            <a:r>
              <a:rPr lang="es-ES" sz="3600" b="1" dirty="0" smtClean="0"/>
              <a:t>MÉTODO</a:t>
            </a:r>
          </a:p>
        </p:txBody>
      </p:sp>
      <p:sp>
        <p:nvSpPr>
          <p:cNvPr id="3075" name="2 Marcador de contenido"/>
          <p:cNvSpPr>
            <a:spLocks noGrp="1"/>
          </p:cNvSpPr>
          <p:nvPr>
            <p:ph idx="1"/>
          </p:nvPr>
        </p:nvSpPr>
        <p:spPr>
          <a:xfrm>
            <a:off x="395288" y="1916832"/>
            <a:ext cx="8229600" cy="4104456"/>
          </a:xfrm>
        </p:spPr>
        <p:txBody>
          <a:bodyPr/>
          <a:lstStyle/>
          <a:p>
            <a:pPr algn="just"/>
            <a:r>
              <a:rPr lang="es-ES" sz="2200" dirty="0" smtClean="0"/>
              <a:t>Se realizaron pruebas t de diferencia de medias para analizar las diferencias  en  la medicación pautada en función de los niveles de malestar medidos mediante las escalas PHQ-9 y GAD-7.</a:t>
            </a:r>
          </a:p>
          <a:p>
            <a:pPr algn="just"/>
            <a:endParaRPr lang="es-ES" sz="2200" dirty="0"/>
          </a:p>
          <a:p>
            <a:pPr marL="0" indent="0" algn="just">
              <a:buNone/>
            </a:pPr>
            <a:endParaRPr lang="en-US" sz="2200" dirty="0"/>
          </a:p>
          <a:p>
            <a:pPr algn="just"/>
            <a:endParaRPr lang="es-ES" sz="2100" dirty="0"/>
          </a:p>
        </p:txBody>
      </p:sp>
    </p:spTree>
    <p:extLst>
      <p:ext uri="{BB962C8B-B14F-4D97-AF65-F5344CB8AC3E}">
        <p14:creationId xmlns:p14="http://schemas.microsoft.com/office/powerpoint/2010/main" val="1125999505"/>
      </p:ext>
    </p:extLst>
  </p:cSld>
  <p:clrMapOvr>
    <a:masterClrMapping/>
  </p:clrMapOvr>
  <p:transition spd="slow" advClick="0" advTm="20000">
    <p:wip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1 Título"/>
          <p:cNvSpPr>
            <a:spLocks noGrp="1"/>
          </p:cNvSpPr>
          <p:nvPr>
            <p:ph type="title"/>
          </p:nvPr>
        </p:nvSpPr>
        <p:spPr>
          <a:xfrm>
            <a:off x="0" y="1138957"/>
            <a:ext cx="9144000" cy="777875"/>
          </a:xfrm>
        </p:spPr>
        <p:txBody>
          <a:bodyPr/>
          <a:lstStyle/>
          <a:p>
            <a:r>
              <a:rPr lang="es-ES" sz="3600" b="1" dirty="0" smtClean="0"/>
              <a:t>RESULTADOS</a:t>
            </a:r>
          </a:p>
        </p:txBody>
      </p:sp>
      <p:sp>
        <p:nvSpPr>
          <p:cNvPr id="3075" name="2 Marcador de contenido"/>
          <p:cNvSpPr>
            <a:spLocks noGrp="1"/>
          </p:cNvSpPr>
          <p:nvPr>
            <p:ph idx="1"/>
          </p:nvPr>
        </p:nvSpPr>
        <p:spPr>
          <a:xfrm>
            <a:off x="395288" y="1916832"/>
            <a:ext cx="8229600" cy="936104"/>
          </a:xfrm>
        </p:spPr>
        <p:txBody>
          <a:bodyPr/>
          <a:lstStyle/>
          <a:p>
            <a:pPr marL="0" indent="0" algn="ctr">
              <a:buNone/>
            </a:pPr>
            <a:r>
              <a:rPr lang="es-ES" sz="2100" dirty="0"/>
              <a:t>La muestra estaba compuesta por un total de 19 pacientes. La mayoría eran mujeres (78.9%) con una edad media de 39.37 (Mín:22; Máx:55).</a:t>
            </a:r>
          </a:p>
          <a:p>
            <a:pPr marL="0" indent="0" algn="ctr">
              <a:buNone/>
            </a:pPr>
            <a:r>
              <a:rPr lang="es-ES" sz="2100" dirty="0" smtClean="0"/>
              <a:t> </a:t>
            </a:r>
          </a:p>
          <a:p>
            <a:pPr algn="just"/>
            <a:endParaRPr lang="es-ES" sz="2100" dirty="0"/>
          </a:p>
          <a:p>
            <a:pPr marL="0" indent="0" algn="just">
              <a:buNone/>
            </a:pPr>
            <a:endParaRPr lang="es-ES" sz="2100" dirty="0" smtClean="0"/>
          </a:p>
          <a:p>
            <a:pPr algn="just"/>
            <a:endParaRPr lang="es-ES" sz="2100" dirty="0"/>
          </a:p>
          <a:p>
            <a:pPr marL="0" indent="0" algn="just">
              <a:buNone/>
            </a:pPr>
            <a:endParaRPr lang="en-US" sz="2100" dirty="0"/>
          </a:p>
          <a:p>
            <a:pPr algn="just"/>
            <a:endParaRPr lang="es-ES" sz="2100" dirty="0"/>
          </a:p>
        </p:txBody>
      </p:sp>
      <p:graphicFrame>
        <p:nvGraphicFramePr>
          <p:cNvPr id="2" name="1 Tabla"/>
          <p:cNvGraphicFramePr>
            <a:graphicFrameLocks noGrp="1"/>
          </p:cNvGraphicFramePr>
          <p:nvPr>
            <p:extLst>
              <p:ext uri="{D42A27DB-BD31-4B8C-83A1-F6EECF244321}">
                <p14:modId xmlns:p14="http://schemas.microsoft.com/office/powerpoint/2010/main" val="3410988418"/>
              </p:ext>
            </p:extLst>
          </p:nvPr>
        </p:nvGraphicFramePr>
        <p:xfrm>
          <a:off x="1619672" y="2852936"/>
          <a:ext cx="5976664" cy="3261360"/>
        </p:xfrm>
        <a:graphic>
          <a:graphicData uri="http://schemas.openxmlformats.org/drawingml/2006/table">
            <a:tbl>
              <a:tblPr firstCol="1" bandRow="1">
                <a:tableStyleId>{00A15C55-8517-42AA-B614-E9B94910E393}</a:tableStyleId>
              </a:tblPr>
              <a:tblGrid>
                <a:gridCol w="3240360"/>
                <a:gridCol w="1440160"/>
                <a:gridCol w="1296144"/>
              </a:tblGrid>
              <a:tr h="370840">
                <a:tc>
                  <a:txBody>
                    <a:bodyPr/>
                    <a:lstStyle/>
                    <a:p>
                      <a:r>
                        <a:rPr lang="es-ES" sz="1400" dirty="0" smtClean="0"/>
                        <a:t>Nivel</a:t>
                      </a:r>
                      <a:r>
                        <a:rPr lang="es-ES" sz="1400" baseline="0" dirty="0" smtClean="0"/>
                        <a:t> Educativo</a:t>
                      </a:r>
                    </a:p>
                    <a:p>
                      <a:r>
                        <a:rPr lang="es-ES" sz="1400" baseline="0" dirty="0" smtClean="0"/>
                        <a:t>      Estudios primarios</a:t>
                      </a:r>
                    </a:p>
                    <a:p>
                      <a:r>
                        <a:rPr lang="es-ES" sz="1400" baseline="0" dirty="0" smtClean="0"/>
                        <a:t>      Estudios secundarios</a:t>
                      </a:r>
                    </a:p>
                    <a:p>
                      <a:r>
                        <a:rPr lang="es-ES" sz="1400" baseline="0" dirty="0" smtClean="0"/>
                        <a:t>      Bachillerato / FP</a:t>
                      </a:r>
                    </a:p>
                    <a:p>
                      <a:r>
                        <a:rPr lang="es-ES" sz="1400" baseline="0" dirty="0" smtClean="0"/>
                        <a:t>      Estudios universitarios</a:t>
                      </a:r>
                    </a:p>
                  </a:txBody>
                  <a:tcPr/>
                </a:tc>
                <a:tc>
                  <a:txBody>
                    <a:bodyPr/>
                    <a:lstStyle/>
                    <a:p>
                      <a:pPr algn="ctr"/>
                      <a:r>
                        <a:rPr lang="es-ES" sz="1400" b="1" dirty="0" smtClean="0"/>
                        <a:t>N</a:t>
                      </a:r>
                    </a:p>
                    <a:p>
                      <a:pPr algn="ctr"/>
                      <a:r>
                        <a:rPr lang="es-ES" sz="1400" dirty="0" smtClean="0"/>
                        <a:t>3</a:t>
                      </a:r>
                    </a:p>
                    <a:p>
                      <a:pPr algn="ctr"/>
                      <a:r>
                        <a:rPr lang="es-ES" sz="1400" dirty="0" smtClean="0"/>
                        <a:t>4</a:t>
                      </a:r>
                    </a:p>
                    <a:p>
                      <a:pPr algn="ctr"/>
                      <a:r>
                        <a:rPr lang="es-ES" sz="1400" dirty="0" smtClean="0"/>
                        <a:t>8</a:t>
                      </a:r>
                    </a:p>
                    <a:p>
                      <a:pPr algn="ctr"/>
                      <a:r>
                        <a:rPr lang="es-ES" sz="1400" dirty="0" smtClean="0"/>
                        <a:t>4</a:t>
                      </a:r>
                      <a:endParaRPr lang="es-ES" sz="1400" dirty="0"/>
                    </a:p>
                  </a:txBody>
                  <a:tcPr/>
                </a:tc>
                <a:tc>
                  <a:txBody>
                    <a:bodyPr/>
                    <a:lstStyle/>
                    <a:p>
                      <a:pPr algn="ctr"/>
                      <a:r>
                        <a:rPr lang="es-ES" sz="1400" b="1" dirty="0" smtClean="0"/>
                        <a:t>%</a:t>
                      </a:r>
                    </a:p>
                    <a:p>
                      <a:pPr algn="ctr"/>
                      <a:r>
                        <a:rPr lang="es-ES" sz="1400" dirty="0" smtClean="0"/>
                        <a:t>15.8</a:t>
                      </a:r>
                    </a:p>
                    <a:p>
                      <a:pPr algn="ctr"/>
                      <a:r>
                        <a:rPr lang="es-ES" sz="1400" dirty="0" smtClean="0"/>
                        <a:t>21.1</a:t>
                      </a:r>
                    </a:p>
                    <a:p>
                      <a:pPr algn="ctr"/>
                      <a:r>
                        <a:rPr lang="es-ES" sz="1400" dirty="0" smtClean="0"/>
                        <a:t>42.1</a:t>
                      </a:r>
                    </a:p>
                    <a:p>
                      <a:pPr algn="ctr"/>
                      <a:r>
                        <a:rPr lang="es-ES" sz="1400" dirty="0" smtClean="0"/>
                        <a:t>21.2</a:t>
                      </a:r>
                    </a:p>
                  </a:txBody>
                  <a:tcPr/>
                </a:tc>
              </a:tr>
              <a:tr h="370840">
                <a:tc>
                  <a:txBody>
                    <a:bodyPr/>
                    <a:lstStyle/>
                    <a:p>
                      <a:r>
                        <a:rPr lang="es-ES" sz="1400" dirty="0" smtClean="0"/>
                        <a:t>Estado Civil</a:t>
                      </a:r>
                      <a:endParaRPr lang="es-ES" sz="1400" baseline="0" dirty="0" smtClean="0"/>
                    </a:p>
                    <a:p>
                      <a:r>
                        <a:rPr lang="es-ES" sz="1400" baseline="0" dirty="0" smtClean="0"/>
                        <a:t>      Soltero</a:t>
                      </a:r>
                    </a:p>
                    <a:p>
                      <a:r>
                        <a:rPr lang="es-ES" sz="1400" baseline="0" dirty="0" smtClean="0"/>
                        <a:t>      Casado</a:t>
                      </a:r>
                    </a:p>
                    <a:p>
                      <a:r>
                        <a:rPr lang="es-ES" sz="1400" baseline="0" dirty="0" smtClean="0"/>
                        <a:t>     Separado / Divorciado</a:t>
                      </a:r>
                      <a:endParaRPr lang="es-ES" sz="1400" dirty="0"/>
                    </a:p>
                  </a:txBody>
                  <a:tcPr/>
                </a:tc>
                <a:tc>
                  <a:txBody>
                    <a:bodyPr/>
                    <a:lstStyle/>
                    <a:p>
                      <a:pPr algn="ctr"/>
                      <a:r>
                        <a:rPr lang="es-ES" sz="1400" b="1" dirty="0" smtClean="0"/>
                        <a:t>N</a:t>
                      </a:r>
                    </a:p>
                    <a:p>
                      <a:pPr algn="ctr"/>
                      <a:r>
                        <a:rPr lang="es-ES" sz="1400" dirty="0" smtClean="0"/>
                        <a:t>4</a:t>
                      </a:r>
                    </a:p>
                    <a:p>
                      <a:pPr algn="ctr"/>
                      <a:r>
                        <a:rPr lang="es-ES" sz="1400" dirty="0" smtClean="0"/>
                        <a:t>8</a:t>
                      </a:r>
                    </a:p>
                    <a:p>
                      <a:pPr algn="ctr"/>
                      <a:r>
                        <a:rPr lang="es-ES" sz="1400" dirty="0" smtClean="0"/>
                        <a:t>7</a:t>
                      </a:r>
                      <a:endParaRPr lang="es-ES" sz="1400" dirty="0"/>
                    </a:p>
                  </a:txBody>
                  <a:tcPr/>
                </a:tc>
                <a:tc>
                  <a:txBody>
                    <a:bodyPr/>
                    <a:lstStyle/>
                    <a:p>
                      <a:pPr algn="ctr"/>
                      <a:r>
                        <a:rPr lang="es-ES" sz="1400" b="1" dirty="0" smtClean="0"/>
                        <a:t>%</a:t>
                      </a:r>
                    </a:p>
                    <a:p>
                      <a:pPr algn="ctr"/>
                      <a:r>
                        <a:rPr lang="es-ES" sz="1400" dirty="0" smtClean="0"/>
                        <a:t>21.1</a:t>
                      </a:r>
                    </a:p>
                    <a:p>
                      <a:pPr algn="ctr"/>
                      <a:r>
                        <a:rPr lang="es-ES" sz="1400" dirty="0" smtClean="0"/>
                        <a:t>42.1</a:t>
                      </a:r>
                    </a:p>
                    <a:p>
                      <a:pPr algn="ctr"/>
                      <a:r>
                        <a:rPr lang="es-ES" sz="1400" dirty="0" smtClean="0"/>
                        <a:t>36.8</a:t>
                      </a:r>
                    </a:p>
                  </a:txBody>
                  <a:tcPr/>
                </a:tc>
              </a:tr>
              <a:tr h="370840">
                <a:tc>
                  <a:txBody>
                    <a:bodyPr/>
                    <a:lstStyle/>
                    <a:p>
                      <a:r>
                        <a:rPr lang="es-ES" sz="1400" dirty="0" smtClean="0"/>
                        <a:t>Situación</a:t>
                      </a:r>
                      <a:r>
                        <a:rPr lang="es-ES" sz="1400" baseline="0" dirty="0" smtClean="0"/>
                        <a:t> Laboral</a:t>
                      </a:r>
                      <a:endParaRPr lang="es-ES" sz="1400" dirty="0" smtClean="0"/>
                    </a:p>
                    <a:p>
                      <a:r>
                        <a:rPr lang="es-ES" sz="1400" dirty="0" smtClean="0"/>
                        <a:t>      Empleado</a:t>
                      </a:r>
                      <a:r>
                        <a:rPr lang="es-ES" sz="1400" baseline="0" dirty="0" smtClean="0"/>
                        <a:t> media jornada</a:t>
                      </a:r>
                    </a:p>
                    <a:p>
                      <a:r>
                        <a:rPr lang="es-ES" sz="1400" baseline="0" dirty="0" smtClean="0"/>
                        <a:t>      Empleado jornada completa</a:t>
                      </a:r>
                      <a:endParaRPr lang="es-ES" sz="1400" dirty="0" smtClean="0"/>
                    </a:p>
                    <a:p>
                      <a:r>
                        <a:rPr lang="es-ES" sz="1400" baseline="0" dirty="0" smtClean="0"/>
                        <a:t>      Desempleado</a:t>
                      </a:r>
                    </a:p>
                    <a:p>
                      <a:r>
                        <a:rPr lang="es-ES" sz="1400" baseline="0" dirty="0" smtClean="0"/>
                        <a:t>      Baja laboral</a:t>
                      </a:r>
                      <a:endParaRPr lang="es-ES" sz="1400" dirty="0"/>
                    </a:p>
                  </a:txBody>
                  <a:tcPr/>
                </a:tc>
                <a:tc>
                  <a:txBody>
                    <a:bodyPr/>
                    <a:lstStyle/>
                    <a:p>
                      <a:pPr algn="ctr"/>
                      <a:r>
                        <a:rPr lang="es-ES" sz="1400" b="1" dirty="0" smtClean="0"/>
                        <a:t>N</a:t>
                      </a:r>
                    </a:p>
                    <a:p>
                      <a:pPr algn="ctr"/>
                      <a:r>
                        <a:rPr lang="es-ES" sz="1400" dirty="0" smtClean="0"/>
                        <a:t>5</a:t>
                      </a:r>
                    </a:p>
                    <a:p>
                      <a:pPr algn="ctr"/>
                      <a:r>
                        <a:rPr lang="es-ES" sz="1400" dirty="0" smtClean="0"/>
                        <a:t>5</a:t>
                      </a:r>
                    </a:p>
                    <a:p>
                      <a:pPr algn="ctr"/>
                      <a:r>
                        <a:rPr lang="es-ES" sz="1400" dirty="0" smtClean="0"/>
                        <a:t>6</a:t>
                      </a:r>
                    </a:p>
                    <a:p>
                      <a:pPr algn="ctr"/>
                      <a:r>
                        <a:rPr lang="es-ES" sz="1400" dirty="0" smtClean="0"/>
                        <a:t>3</a:t>
                      </a:r>
                      <a:endParaRPr lang="es-ES" sz="1400" dirty="0"/>
                    </a:p>
                  </a:txBody>
                  <a:tcPr/>
                </a:tc>
                <a:tc>
                  <a:txBody>
                    <a:bodyPr/>
                    <a:lstStyle/>
                    <a:p>
                      <a:pPr algn="ctr"/>
                      <a:r>
                        <a:rPr lang="es-ES" sz="1400" b="1" dirty="0" smtClean="0"/>
                        <a:t>%</a:t>
                      </a:r>
                    </a:p>
                    <a:p>
                      <a:pPr algn="ctr"/>
                      <a:r>
                        <a:rPr lang="es-ES" sz="1400" dirty="0" smtClean="0"/>
                        <a:t>26.3</a:t>
                      </a:r>
                    </a:p>
                    <a:p>
                      <a:pPr algn="ctr"/>
                      <a:r>
                        <a:rPr lang="es-ES" sz="1400" dirty="0" smtClean="0"/>
                        <a:t>26.3</a:t>
                      </a:r>
                    </a:p>
                    <a:p>
                      <a:pPr algn="ctr"/>
                      <a:r>
                        <a:rPr lang="es-ES" sz="1400" dirty="0" smtClean="0"/>
                        <a:t>31.6</a:t>
                      </a:r>
                    </a:p>
                    <a:p>
                      <a:pPr algn="ctr"/>
                      <a:r>
                        <a:rPr lang="es-ES" sz="1400" dirty="0" smtClean="0"/>
                        <a:t>15.8</a:t>
                      </a:r>
                      <a:endParaRPr lang="es-ES" sz="1400" dirty="0"/>
                    </a:p>
                  </a:txBody>
                  <a:tcPr/>
                </a:tc>
              </a:tr>
            </a:tbl>
          </a:graphicData>
        </a:graphic>
      </p:graphicFrame>
    </p:spTree>
    <p:extLst>
      <p:ext uri="{BB962C8B-B14F-4D97-AF65-F5344CB8AC3E}">
        <p14:creationId xmlns:p14="http://schemas.microsoft.com/office/powerpoint/2010/main" val="3544182242"/>
      </p:ext>
    </p:extLst>
  </p:cSld>
  <p:clrMapOvr>
    <a:masterClrMapping/>
  </p:clrMapOvr>
  <p:transition spd="slow" advClick="0" advTm="20000">
    <p:wip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1 Título"/>
          <p:cNvSpPr>
            <a:spLocks noGrp="1"/>
          </p:cNvSpPr>
          <p:nvPr>
            <p:ph type="title"/>
          </p:nvPr>
        </p:nvSpPr>
        <p:spPr>
          <a:xfrm>
            <a:off x="0" y="1138957"/>
            <a:ext cx="9144000" cy="777875"/>
          </a:xfrm>
        </p:spPr>
        <p:txBody>
          <a:bodyPr/>
          <a:lstStyle/>
          <a:p>
            <a:r>
              <a:rPr lang="es-ES" sz="3600" b="1" dirty="0" smtClean="0"/>
              <a:t>RESULTADOS</a:t>
            </a:r>
          </a:p>
        </p:txBody>
      </p:sp>
      <p:sp>
        <p:nvSpPr>
          <p:cNvPr id="3075" name="2 Marcador de contenido"/>
          <p:cNvSpPr>
            <a:spLocks noGrp="1"/>
          </p:cNvSpPr>
          <p:nvPr>
            <p:ph idx="1"/>
          </p:nvPr>
        </p:nvSpPr>
        <p:spPr>
          <a:xfrm>
            <a:off x="395288" y="1916832"/>
            <a:ext cx="8229600" cy="1080120"/>
          </a:xfrm>
        </p:spPr>
        <p:txBody>
          <a:bodyPr/>
          <a:lstStyle/>
          <a:p>
            <a:pPr marL="0" indent="0" algn="ctr">
              <a:buNone/>
            </a:pPr>
            <a:r>
              <a:rPr lang="es-ES" sz="2100" dirty="0" smtClean="0"/>
              <a:t>El 52.6% de los participantes recibían tratamiento farmacológico con antidepresivos, el 36.8% con ansiolíticos y un 35.7% tomaba fármacos para dormir. </a:t>
            </a:r>
          </a:p>
          <a:p>
            <a:pPr algn="just"/>
            <a:endParaRPr lang="es-ES" sz="2100" dirty="0"/>
          </a:p>
          <a:p>
            <a:pPr marL="0" indent="0" algn="just">
              <a:buNone/>
            </a:pPr>
            <a:endParaRPr lang="es-ES" sz="2100" dirty="0" smtClean="0"/>
          </a:p>
          <a:p>
            <a:pPr algn="just"/>
            <a:endParaRPr lang="es-ES" sz="2100" dirty="0"/>
          </a:p>
          <a:p>
            <a:pPr marL="0" indent="0" algn="just">
              <a:buNone/>
            </a:pPr>
            <a:endParaRPr lang="en-US" sz="2100" dirty="0"/>
          </a:p>
          <a:p>
            <a:pPr algn="just"/>
            <a:endParaRPr lang="es-ES" sz="2100" dirty="0"/>
          </a:p>
        </p:txBody>
      </p:sp>
      <p:graphicFrame>
        <p:nvGraphicFramePr>
          <p:cNvPr id="2" name="1 Tabla"/>
          <p:cNvGraphicFramePr>
            <a:graphicFrameLocks noGrp="1"/>
          </p:cNvGraphicFramePr>
          <p:nvPr>
            <p:extLst>
              <p:ext uri="{D42A27DB-BD31-4B8C-83A1-F6EECF244321}">
                <p14:modId xmlns:p14="http://schemas.microsoft.com/office/powerpoint/2010/main" val="3350159498"/>
              </p:ext>
            </p:extLst>
          </p:nvPr>
        </p:nvGraphicFramePr>
        <p:xfrm>
          <a:off x="1619672" y="3250664"/>
          <a:ext cx="5976664" cy="2194560"/>
        </p:xfrm>
        <a:graphic>
          <a:graphicData uri="http://schemas.openxmlformats.org/drawingml/2006/table">
            <a:tbl>
              <a:tblPr firstCol="1" bandRow="1">
                <a:tableStyleId>{00A15C55-8517-42AA-B614-E9B94910E393}</a:tableStyleId>
              </a:tblPr>
              <a:tblGrid>
                <a:gridCol w="3240360"/>
                <a:gridCol w="1440160"/>
                <a:gridCol w="1296144"/>
              </a:tblGrid>
              <a:tr h="370840">
                <a:tc>
                  <a:txBody>
                    <a:bodyPr/>
                    <a:lstStyle/>
                    <a:p>
                      <a:r>
                        <a:rPr lang="es-ES" sz="1400" dirty="0" smtClean="0"/>
                        <a:t>Tratamiento</a:t>
                      </a:r>
                      <a:r>
                        <a:rPr lang="es-ES" sz="1400" baseline="0" dirty="0" smtClean="0"/>
                        <a:t> con Antidepresivos</a:t>
                      </a:r>
                    </a:p>
                    <a:p>
                      <a:r>
                        <a:rPr lang="es-ES" sz="1400" baseline="0" dirty="0" smtClean="0"/>
                        <a:t>      Si</a:t>
                      </a:r>
                    </a:p>
                    <a:p>
                      <a:r>
                        <a:rPr lang="es-ES" sz="1400" baseline="0" dirty="0" smtClean="0"/>
                        <a:t>      No</a:t>
                      </a:r>
                      <a:r>
                        <a:rPr lang="es-ES" sz="1400" dirty="0" smtClean="0"/>
                        <a:t>  </a:t>
                      </a:r>
                      <a:endParaRPr lang="es-ES" sz="1400" dirty="0"/>
                    </a:p>
                  </a:txBody>
                  <a:tcPr/>
                </a:tc>
                <a:tc>
                  <a:txBody>
                    <a:bodyPr/>
                    <a:lstStyle/>
                    <a:p>
                      <a:pPr algn="ctr"/>
                      <a:r>
                        <a:rPr lang="es-ES" sz="1400" b="1" dirty="0" smtClean="0"/>
                        <a:t>N</a:t>
                      </a:r>
                    </a:p>
                    <a:p>
                      <a:pPr algn="ctr"/>
                      <a:r>
                        <a:rPr lang="es-ES" sz="1400" dirty="0" smtClean="0"/>
                        <a:t>10</a:t>
                      </a:r>
                    </a:p>
                    <a:p>
                      <a:pPr algn="ctr"/>
                      <a:r>
                        <a:rPr lang="es-ES" sz="1400" dirty="0" smtClean="0"/>
                        <a:t>9</a:t>
                      </a:r>
                      <a:endParaRPr lang="es-ES" sz="1400" dirty="0"/>
                    </a:p>
                  </a:txBody>
                  <a:tcPr/>
                </a:tc>
                <a:tc>
                  <a:txBody>
                    <a:bodyPr/>
                    <a:lstStyle/>
                    <a:p>
                      <a:pPr algn="ctr"/>
                      <a:r>
                        <a:rPr lang="es-ES" sz="1400" b="1" dirty="0" smtClean="0"/>
                        <a:t>%</a:t>
                      </a:r>
                    </a:p>
                    <a:p>
                      <a:pPr algn="ctr"/>
                      <a:r>
                        <a:rPr lang="es-ES" sz="1400" dirty="0" smtClean="0"/>
                        <a:t>52.6</a:t>
                      </a:r>
                    </a:p>
                    <a:p>
                      <a:pPr algn="ctr"/>
                      <a:r>
                        <a:rPr lang="es-ES" sz="1400" dirty="0" smtClean="0"/>
                        <a:t>47.4</a:t>
                      </a:r>
                    </a:p>
                  </a:txBody>
                  <a:tcPr/>
                </a:tc>
              </a:tr>
              <a:tr h="370840">
                <a:tc>
                  <a:txBody>
                    <a:bodyPr/>
                    <a:lstStyle/>
                    <a:p>
                      <a:r>
                        <a:rPr lang="es-ES" sz="1400" dirty="0" smtClean="0"/>
                        <a:t>Tratamiento</a:t>
                      </a:r>
                      <a:r>
                        <a:rPr lang="es-ES" sz="1400" baseline="0" dirty="0" smtClean="0"/>
                        <a:t> con Ansiolíticos</a:t>
                      </a:r>
                    </a:p>
                    <a:p>
                      <a:r>
                        <a:rPr lang="es-ES" sz="1400" baseline="0" dirty="0" smtClean="0"/>
                        <a:t>      Si</a:t>
                      </a:r>
                    </a:p>
                    <a:p>
                      <a:r>
                        <a:rPr lang="es-ES" sz="1400" baseline="0" dirty="0" smtClean="0"/>
                        <a:t>      No      </a:t>
                      </a:r>
                      <a:endParaRPr lang="es-ES" sz="1400" dirty="0"/>
                    </a:p>
                  </a:txBody>
                  <a:tcPr/>
                </a:tc>
                <a:tc>
                  <a:txBody>
                    <a:bodyPr/>
                    <a:lstStyle/>
                    <a:p>
                      <a:pPr algn="ctr"/>
                      <a:r>
                        <a:rPr lang="es-ES" sz="1400" b="1" dirty="0" smtClean="0"/>
                        <a:t>N</a:t>
                      </a:r>
                    </a:p>
                    <a:p>
                      <a:pPr algn="ctr"/>
                      <a:r>
                        <a:rPr lang="es-ES" sz="1400" dirty="0" smtClean="0"/>
                        <a:t>7</a:t>
                      </a:r>
                    </a:p>
                    <a:p>
                      <a:pPr algn="ctr"/>
                      <a:r>
                        <a:rPr lang="es-ES" sz="1400" dirty="0" smtClean="0"/>
                        <a:t>12</a:t>
                      </a:r>
                      <a:endParaRPr lang="es-ES" sz="1400" dirty="0"/>
                    </a:p>
                  </a:txBody>
                  <a:tcPr/>
                </a:tc>
                <a:tc>
                  <a:txBody>
                    <a:bodyPr/>
                    <a:lstStyle/>
                    <a:p>
                      <a:pPr algn="ctr"/>
                      <a:r>
                        <a:rPr lang="es-ES" sz="1400" b="1" dirty="0" smtClean="0"/>
                        <a:t>%</a:t>
                      </a:r>
                    </a:p>
                    <a:p>
                      <a:pPr algn="ctr"/>
                      <a:r>
                        <a:rPr lang="es-ES" sz="1400" dirty="0" smtClean="0"/>
                        <a:t>36.8</a:t>
                      </a:r>
                    </a:p>
                    <a:p>
                      <a:pPr algn="ctr"/>
                      <a:r>
                        <a:rPr lang="es-ES" sz="1400" dirty="0" smtClean="0"/>
                        <a:t>63.2</a:t>
                      </a:r>
                    </a:p>
                  </a:txBody>
                  <a:tcPr/>
                </a:tc>
              </a:tr>
              <a:tr h="370840">
                <a:tc>
                  <a:txBody>
                    <a:bodyPr/>
                    <a:lstStyle/>
                    <a:p>
                      <a:r>
                        <a:rPr lang="es-ES" sz="1400" dirty="0" smtClean="0"/>
                        <a:t>Tratamiento</a:t>
                      </a:r>
                      <a:r>
                        <a:rPr lang="es-ES" sz="1400" baseline="0" dirty="0" smtClean="0"/>
                        <a:t> con fármaco para dormir</a:t>
                      </a:r>
                      <a:endParaRPr lang="es-ES" sz="1400" dirty="0" smtClean="0"/>
                    </a:p>
                    <a:p>
                      <a:r>
                        <a:rPr lang="es-ES" sz="1400" dirty="0" smtClean="0"/>
                        <a:t>      Si</a:t>
                      </a:r>
                    </a:p>
                    <a:p>
                      <a:r>
                        <a:rPr lang="es-ES" sz="1400" baseline="0" dirty="0" smtClean="0"/>
                        <a:t>      No</a:t>
                      </a:r>
                      <a:endParaRPr lang="es-ES" sz="1400" dirty="0"/>
                    </a:p>
                  </a:txBody>
                  <a:tcPr/>
                </a:tc>
                <a:tc>
                  <a:txBody>
                    <a:bodyPr/>
                    <a:lstStyle/>
                    <a:p>
                      <a:pPr algn="ctr"/>
                      <a:r>
                        <a:rPr lang="es-ES" sz="1400" b="1" dirty="0" smtClean="0"/>
                        <a:t>N</a:t>
                      </a:r>
                    </a:p>
                    <a:p>
                      <a:pPr algn="ctr"/>
                      <a:r>
                        <a:rPr lang="es-ES" sz="1400" dirty="0" smtClean="0"/>
                        <a:t>5</a:t>
                      </a:r>
                    </a:p>
                    <a:p>
                      <a:pPr algn="ctr"/>
                      <a:r>
                        <a:rPr lang="es-ES" sz="1400" dirty="0" smtClean="0"/>
                        <a:t>14</a:t>
                      </a:r>
                      <a:endParaRPr lang="es-ES" sz="1400" dirty="0"/>
                    </a:p>
                  </a:txBody>
                  <a:tcPr/>
                </a:tc>
                <a:tc>
                  <a:txBody>
                    <a:bodyPr/>
                    <a:lstStyle/>
                    <a:p>
                      <a:pPr algn="ctr"/>
                      <a:r>
                        <a:rPr lang="es-ES" sz="1400" b="1" dirty="0" smtClean="0"/>
                        <a:t>%</a:t>
                      </a:r>
                    </a:p>
                    <a:p>
                      <a:pPr algn="ctr"/>
                      <a:r>
                        <a:rPr lang="es-ES" sz="1400" dirty="0" smtClean="0"/>
                        <a:t>35.7</a:t>
                      </a:r>
                    </a:p>
                    <a:p>
                      <a:pPr algn="ctr"/>
                      <a:r>
                        <a:rPr lang="es-ES" sz="1400" dirty="0" smtClean="0"/>
                        <a:t>64.3</a:t>
                      </a:r>
                      <a:endParaRPr lang="es-ES" sz="1400" dirty="0"/>
                    </a:p>
                  </a:txBody>
                  <a:tcPr/>
                </a:tc>
              </a:tr>
            </a:tbl>
          </a:graphicData>
        </a:graphic>
      </p:graphicFrame>
    </p:spTree>
    <p:extLst>
      <p:ext uri="{BB962C8B-B14F-4D97-AF65-F5344CB8AC3E}">
        <p14:creationId xmlns:p14="http://schemas.microsoft.com/office/powerpoint/2010/main" val="4134589617"/>
      </p:ext>
    </p:extLst>
  </p:cSld>
  <p:clrMapOvr>
    <a:masterClrMapping/>
  </p:clrMapOvr>
  <p:transition spd="slow" advClick="0" advTm="20000">
    <p:wip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1 Título"/>
          <p:cNvSpPr>
            <a:spLocks noGrp="1"/>
          </p:cNvSpPr>
          <p:nvPr>
            <p:ph type="title"/>
          </p:nvPr>
        </p:nvSpPr>
        <p:spPr>
          <a:xfrm>
            <a:off x="0" y="1138957"/>
            <a:ext cx="9144000" cy="777875"/>
          </a:xfrm>
        </p:spPr>
        <p:txBody>
          <a:bodyPr/>
          <a:lstStyle/>
          <a:p>
            <a:r>
              <a:rPr lang="es-ES" sz="3600" b="1" dirty="0" smtClean="0"/>
              <a:t>RESULTADOS</a:t>
            </a:r>
          </a:p>
        </p:txBody>
      </p:sp>
      <p:sp>
        <p:nvSpPr>
          <p:cNvPr id="3075" name="2 Marcador de contenido"/>
          <p:cNvSpPr>
            <a:spLocks noGrp="1"/>
          </p:cNvSpPr>
          <p:nvPr>
            <p:ph idx="1"/>
          </p:nvPr>
        </p:nvSpPr>
        <p:spPr>
          <a:xfrm>
            <a:off x="395288" y="1916832"/>
            <a:ext cx="8229600" cy="4104456"/>
          </a:xfrm>
        </p:spPr>
        <p:txBody>
          <a:bodyPr/>
          <a:lstStyle/>
          <a:p>
            <a:pPr algn="just"/>
            <a:endParaRPr lang="es-ES" sz="2100" dirty="0"/>
          </a:p>
          <a:p>
            <a:pPr marL="0" indent="0" algn="just">
              <a:buNone/>
            </a:pPr>
            <a:endParaRPr lang="en-US" sz="2100" dirty="0"/>
          </a:p>
          <a:p>
            <a:pPr algn="just"/>
            <a:endParaRPr lang="es-ES" sz="2100" dirty="0"/>
          </a:p>
        </p:txBody>
      </p:sp>
      <p:graphicFrame>
        <p:nvGraphicFramePr>
          <p:cNvPr id="2" name="1 Gráfico"/>
          <p:cNvGraphicFramePr/>
          <p:nvPr>
            <p:extLst>
              <p:ext uri="{D42A27DB-BD31-4B8C-83A1-F6EECF244321}">
                <p14:modId xmlns:p14="http://schemas.microsoft.com/office/powerpoint/2010/main" val="2178226516"/>
              </p:ext>
            </p:extLst>
          </p:nvPr>
        </p:nvGraphicFramePr>
        <p:xfrm>
          <a:off x="1360676" y="3068960"/>
          <a:ext cx="6835388" cy="3168352"/>
        </p:xfrm>
        <a:graphic>
          <a:graphicData uri="http://schemas.openxmlformats.org/drawingml/2006/chart">
            <c:chart xmlns:c="http://schemas.openxmlformats.org/drawingml/2006/chart" xmlns:r="http://schemas.openxmlformats.org/officeDocument/2006/relationships" r:id="rId3"/>
          </a:graphicData>
        </a:graphic>
      </p:graphicFrame>
      <p:sp>
        <p:nvSpPr>
          <p:cNvPr id="3" name="2 CuadroTexto"/>
          <p:cNvSpPr txBox="1"/>
          <p:nvPr/>
        </p:nvSpPr>
        <p:spPr>
          <a:xfrm>
            <a:off x="683568" y="2901401"/>
            <a:ext cx="677108" cy="2933009"/>
          </a:xfrm>
          <a:prstGeom prst="rect">
            <a:avLst/>
          </a:prstGeom>
          <a:noFill/>
        </p:spPr>
        <p:txBody>
          <a:bodyPr vert="vert270" wrap="square" rtlCol="0">
            <a:spAutoFit/>
          </a:bodyPr>
          <a:lstStyle/>
          <a:p>
            <a:pPr algn="ctr"/>
            <a:r>
              <a:rPr lang="es-ES" sz="1600" b="1" dirty="0" smtClean="0">
                <a:latin typeface="+mn-lt"/>
              </a:rPr>
              <a:t>Intensidad de los</a:t>
            </a:r>
          </a:p>
          <a:p>
            <a:pPr algn="ctr"/>
            <a:r>
              <a:rPr lang="es-ES" sz="1600" b="1" dirty="0" smtClean="0">
                <a:latin typeface="+mn-lt"/>
              </a:rPr>
              <a:t> síntomas de ansiedad</a:t>
            </a:r>
            <a:endParaRPr lang="es-ES" sz="1600" b="1" dirty="0">
              <a:latin typeface="+mn-lt"/>
            </a:endParaRPr>
          </a:p>
        </p:txBody>
      </p:sp>
      <p:sp>
        <p:nvSpPr>
          <p:cNvPr id="6" name="5 CuadroTexto"/>
          <p:cNvSpPr txBox="1"/>
          <p:nvPr/>
        </p:nvSpPr>
        <p:spPr>
          <a:xfrm>
            <a:off x="251520" y="1916832"/>
            <a:ext cx="8424936" cy="1015663"/>
          </a:xfrm>
          <a:prstGeom prst="rect">
            <a:avLst/>
          </a:prstGeom>
          <a:noFill/>
        </p:spPr>
        <p:txBody>
          <a:bodyPr wrap="square" rtlCol="0">
            <a:spAutoFit/>
          </a:bodyPr>
          <a:lstStyle/>
          <a:p>
            <a:pPr algn="just"/>
            <a:r>
              <a:rPr lang="es-ES" sz="2000" dirty="0" smtClean="0">
                <a:latin typeface="+mn-lt"/>
              </a:rPr>
              <a:t>No se encontraron diferencias estadísticamente significativas en cuanto a la intensidad de los síntomas ansiosos entre los pacientes que tomaban medicación antidepresiva, ansiolítica o pastillas para dormir, y los que no.</a:t>
            </a:r>
            <a:endParaRPr lang="es-ES" sz="2000" dirty="0">
              <a:latin typeface="+mn-lt"/>
            </a:endParaRPr>
          </a:p>
        </p:txBody>
      </p:sp>
    </p:spTree>
    <p:extLst>
      <p:ext uri="{BB962C8B-B14F-4D97-AF65-F5344CB8AC3E}">
        <p14:creationId xmlns:p14="http://schemas.microsoft.com/office/powerpoint/2010/main" val="745478393"/>
      </p:ext>
    </p:extLst>
  </p:cSld>
  <p:clrMapOvr>
    <a:masterClrMapping/>
  </p:clrMapOvr>
  <p:transition spd="slow" advClick="0" advTm="20000">
    <p:wipe/>
  </p:transition>
  <p:timing>
    <p:tnLst>
      <p:par>
        <p:cTn id="1" dur="indefinite" restart="never" nodeType="tmRoot"/>
      </p:par>
    </p:tnLst>
  </p:timing>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2461</TotalTime>
  <Words>816</Words>
  <Application>Microsoft Office PowerPoint</Application>
  <PresentationFormat>Presentación en pantalla (4:3)</PresentationFormat>
  <Paragraphs>141</Paragraphs>
  <Slides>11</Slides>
  <Notes>11</Notes>
  <HiddenSlides>0</HiddenSlides>
  <MMClips>0</MMClips>
  <ScaleCrop>false</ScaleCrop>
  <HeadingPairs>
    <vt:vector size="4" baseType="variant">
      <vt:variant>
        <vt:lpstr>Tema</vt:lpstr>
      </vt:variant>
      <vt:variant>
        <vt:i4>1</vt:i4>
      </vt:variant>
      <vt:variant>
        <vt:lpstr>Títulos de diapositiva</vt:lpstr>
      </vt:variant>
      <vt:variant>
        <vt:i4>11</vt:i4>
      </vt:variant>
    </vt:vector>
  </HeadingPairs>
  <TitlesOfParts>
    <vt:vector size="12" baseType="lpstr">
      <vt:lpstr>Tema de Office</vt:lpstr>
      <vt:lpstr> RELACIÓN ENTRE EL USO DE PSICOFÁRMACOS Y LA GRAVEDAD DE LA SINTOMATOLOGÍA ANSIOSA Y DEPRESIVA EN ATENCIÓN PRIMARIA</vt:lpstr>
      <vt:lpstr>INTRODUCCIÓN</vt:lpstr>
      <vt:lpstr>OBJETIVO</vt:lpstr>
      <vt:lpstr>MÉTODO</vt:lpstr>
      <vt:lpstr>MÉTODO</vt:lpstr>
      <vt:lpstr>MÉTODO</vt:lpstr>
      <vt:lpstr>RESULTADOS</vt:lpstr>
      <vt:lpstr>RESULTADOS</vt:lpstr>
      <vt:lpstr>RESULTADOS</vt:lpstr>
      <vt:lpstr>RESULTADOS</vt:lpstr>
      <vt:lpstr>Conclusiones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Diapositiva 1</dc:title>
  <dc:creator>cristinag</dc:creator>
  <cp:lastModifiedBy>Nuria Recover</cp:lastModifiedBy>
  <cp:revision>182</cp:revision>
  <dcterms:created xsi:type="dcterms:W3CDTF">2013-10-15T11:05:59Z</dcterms:created>
  <dcterms:modified xsi:type="dcterms:W3CDTF">2015-11-02T14:59:22Z</dcterms:modified>
</cp:coreProperties>
</file>