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6" r:id="rId3"/>
    <p:sldId id="265" r:id="rId4"/>
    <p:sldId id="266" r:id="rId5"/>
    <p:sldId id="257" r:id="rId6"/>
    <p:sldId id="280" r:id="rId7"/>
    <p:sldId id="258" r:id="rId8"/>
    <p:sldId id="281" r:id="rId9"/>
    <p:sldId id="283" r:id="rId10"/>
    <p:sldId id="284" r:id="rId11"/>
    <p:sldId id="285" r:id="rId12"/>
    <p:sldId id="268" r:id="rId1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uario" initials="U"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1326"/>
    <a:srgbClr val="C090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74" autoAdjust="0"/>
  </p:normalViewPr>
  <p:slideViewPr>
    <p:cSldViewPr>
      <p:cViewPr>
        <p:scale>
          <a:sx n="75" d="100"/>
          <a:sy n="75" d="100"/>
        </p:scale>
        <p:origin x="-101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278C8-D1C0-4E3C-B700-FE40562F4A60}" type="datetimeFigureOut">
              <a:rPr lang="es-ES" smtClean="0"/>
              <a:pPr/>
              <a:t>04/11/2015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EF7B7B-6421-40EB-B3BC-31CA5900AD30}" type="slidenum">
              <a:rPr lang="es-ES" smtClean="0"/>
              <a:pPr/>
              <a:t>‹Nº›</a:t>
            </a:fld>
            <a:endParaRPr lang="es-ES"/>
          </a:p>
        </p:txBody>
      </p:sp>
    </p:spTree>
    <p:extLst>
      <p:ext uri="{BB962C8B-B14F-4D97-AF65-F5344CB8AC3E}">
        <p14:creationId xmlns:p14="http://schemas.microsoft.com/office/powerpoint/2010/main" val="2066801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AAEF7B7B-6421-40EB-B3BC-31CA5900AD30}" type="slidenum">
              <a:rPr lang="es-ES" smtClean="0"/>
              <a:pPr/>
              <a:t>2</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AAEF7B7B-6421-40EB-B3BC-31CA5900AD30}" type="slidenum">
              <a:rPr lang="es-ES" smtClean="0"/>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AAEF7B7B-6421-40EB-B3BC-31CA5900AD30}" type="slidenum">
              <a:rPr lang="es-ES" smtClean="0"/>
              <a:pPr/>
              <a:t>10</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AAEF7B7B-6421-40EB-B3BC-31CA5900AD30}" type="slidenum">
              <a:rPr lang="es-ES" smtClean="0"/>
              <a:pPr/>
              <a:t>11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8103BA67-0752-4C83-B862-0D801F93EC45}" type="datetimeFigureOut">
              <a:rPr lang="es-ES"/>
              <a:pPr>
                <a:defRPr/>
              </a:pPr>
              <a:t>04/11/2015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8C31BF2-0BBE-4E5C-AB96-835E58A15143}"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FA268E0-EC3C-45D6-9E86-6B7B4CB509AC}" type="datetimeFigureOut">
              <a:rPr lang="es-ES"/>
              <a:pPr>
                <a:defRPr/>
              </a:pPr>
              <a:t>04/11/2015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A738531-6FBC-42E5-A93E-FC325AA1C7FD}"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3B548A6-AC35-4F2E-8833-A5A6655F52E0}" type="datetimeFigureOut">
              <a:rPr lang="es-ES"/>
              <a:pPr>
                <a:defRPr/>
              </a:pPr>
              <a:t>04/11/2015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1078F1A-FAF4-4F8C-85A5-4F326D937FBF}"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9357F4C-FA18-4F02-BDA9-FC339D8EF660}" type="datetimeFigureOut">
              <a:rPr lang="es-ES"/>
              <a:pPr>
                <a:defRPr/>
              </a:pPr>
              <a:t>04/11/2015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0B9F48B-FE62-4E3F-90B8-96F58FBD22EB}"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AA952BB0-B43F-471F-B45B-9F714918E42E}" type="datetimeFigureOut">
              <a:rPr lang="es-ES"/>
              <a:pPr>
                <a:defRPr/>
              </a:pPr>
              <a:t>04/11/2015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204C838-AD9F-4E7B-AB39-C19DF456C7B2}"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93145740-6684-467A-B5C3-956D8A6811ED}" type="datetimeFigureOut">
              <a:rPr lang="es-ES"/>
              <a:pPr>
                <a:defRPr/>
              </a:pPr>
              <a:t>04/11/2015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B191020-6521-40FE-B3CF-6329314CE46D}"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0C8C7CAD-42A1-4FCA-9DB3-8E54DE464860}" type="datetimeFigureOut">
              <a:rPr lang="es-ES"/>
              <a:pPr>
                <a:defRPr/>
              </a:pPr>
              <a:t>04/11/2015</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0B7F111-BC8A-4CFF-8BBD-6D4C3939F06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BEC7954E-9989-4C98-A33D-CEF143B11E4F}" type="datetimeFigureOut">
              <a:rPr lang="es-ES"/>
              <a:pPr>
                <a:defRPr/>
              </a:pPr>
              <a:t>04/11/2015</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6180FFA0-94CF-458B-94AB-A2F70765C9AE}"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4E19BA2-D5B3-4585-B2AE-AFFC02622B5B}" type="datetimeFigureOut">
              <a:rPr lang="es-ES"/>
              <a:pPr>
                <a:defRPr/>
              </a:pPr>
              <a:t>04/11/2015</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6CBCF8DB-274C-4323-9284-9E5AC738E18D}"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92D72E2-AEC7-47F2-B24A-69369E0A1B99}" type="datetimeFigureOut">
              <a:rPr lang="es-ES"/>
              <a:pPr>
                <a:defRPr/>
              </a:pPr>
              <a:t>04/11/2015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92B4CF9-5349-4FED-8568-4FEEAD297F78}"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CBDD9BB-5910-4137-8D73-DFB7EC302DD0}" type="datetimeFigureOut">
              <a:rPr lang="es-ES"/>
              <a:pPr>
                <a:defRPr/>
              </a:pPr>
              <a:t>04/11/2015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4881830-DFA1-451D-830E-B541C3CAE4CF}"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2245AF9-DD21-482F-B706-B41D4F920EC5}" type="datetimeFigureOut">
              <a:rPr lang="es-ES"/>
              <a:pPr>
                <a:defRPr/>
              </a:pPr>
              <a:t>04/11/2015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993CC3D-C361-4177-BA3A-80D0F8A946C1}"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468313" y="1412875"/>
            <a:ext cx="8135937" cy="2232025"/>
          </a:xfrm>
        </p:spPr>
        <p:txBody>
          <a:bodyPr/>
          <a:lstStyle/>
          <a:p>
            <a:pPr eaLnBrk="1" hangingPunct="1"/>
            <a:r>
              <a:rPr lang="es-ES" sz="3400" b="1" dirty="0" smtClean="0"/>
              <a:t/>
            </a:r>
            <a:br>
              <a:rPr lang="es-ES" sz="3400" b="1" dirty="0" smtClean="0"/>
            </a:br>
            <a:r>
              <a:rPr lang="es-ES" sz="3600" b="1" dirty="0" smtClean="0"/>
              <a:t>Relación entre malestar emocional y la disfunción subjetiva y objetiva</a:t>
            </a:r>
            <a:r>
              <a:rPr lang="es-ES" sz="3400" dirty="0" smtClean="0"/>
              <a:t/>
            </a:r>
            <a:br>
              <a:rPr lang="es-ES" sz="3400" dirty="0" smtClean="0"/>
            </a:br>
            <a:endParaRPr lang="es-ES" sz="3400" dirty="0" smtClean="0"/>
          </a:p>
        </p:txBody>
      </p:sp>
      <p:sp>
        <p:nvSpPr>
          <p:cNvPr id="2051" name="2 Subtítulo"/>
          <p:cNvSpPr>
            <a:spLocks noGrp="1"/>
          </p:cNvSpPr>
          <p:nvPr>
            <p:ph type="subTitle" idx="1"/>
          </p:nvPr>
        </p:nvSpPr>
        <p:spPr>
          <a:xfrm>
            <a:off x="1042988" y="4005263"/>
            <a:ext cx="6842125" cy="1752600"/>
          </a:xfrm>
        </p:spPr>
        <p:txBody>
          <a:bodyPr/>
          <a:lstStyle/>
          <a:p>
            <a:r>
              <a:rPr lang="es-ES" sz="1600" dirty="0" smtClean="0">
                <a:solidFill>
                  <a:schemeClr val="tx1"/>
                </a:solidFill>
              </a:rPr>
              <a:t>Olga </a:t>
            </a:r>
            <a:r>
              <a:rPr lang="es-ES" sz="1600" dirty="0" err="1" smtClean="0">
                <a:solidFill>
                  <a:schemeClr val="tx1"/>
                </a:solidFill>
              </a:rPr>
              <a:t>Umaran</a:t>
            </a:r>
            <a:r>
              <a:rPr lang="es-ES" sz="1600" dirty="0" smtClean="0">
                <a:solidFill>
                  <a:schemeClr val="tx1"/>
                </a:solidFill>
              </a:rPr>
              <a:t> </a:t>
            </a:r>
            <a:r>
              <a:rPr lang="es-ES" sz="1600" dirty="0" err="1" smtClean="0">
                <a:solidFill>
                  <a:schemeClr val="tx1"/>
                </a:solidFill>
              </a:rPr>
              <a:t>Alfageme</a:t>
            </a:r>
            <a:r>
              <a:rPr lang="es-ES" sz="1600" dirty="0" smtClean="0">
                <a:solidFill>
                  <a:schemeClr val="tx1"/>
                </a:solidFill>
              </a:rPr>
              <a:t>, Fernando Hernández de Hita, Patricia Cordero Andrés, María Ruiz Torres, Teresa Pérez </a:t>
            </a:r>
            <a:r>
              <a:rPr lang="es-ES" sz="1600" dirty="0" err="1" smtClean="0">
                <a:solidFill>
                  <a:schemeClr val="tx1"/>
                </a:solidFill>
              </a:rPr>
              <a:t>Poo</a:t>
            </a:r>
            <a:r>
              <a:rPr lang="es-ES" sz="1600" dirty="0" smtClean="0">
                <a:solidFill>
                  <a:schemeClr val="tx1"/>
                </a:solidFill>
              </a:rPr>
              <a:t>, Carmen Ramos Barrón, Mariano Morales Ayuso, Julia Juan Armas, Silvia Montes Gómez, César González-Blanch Bosch,</a:t>
            </a:r>
          </a:p>
          <a:p>
            <a:r>
              <a:rPr lang="es-ES" sz="1600" dirty="0" smtClean="0">
                <a:solidFill>
                  <a:schemeClr val="tx1"/>
                </a:solidFill>
              </a:rPr>
              <a:t>Grupo de investigación del ensayo </a:t>
            </a:r>
            <a:r>
              <a:rPr lang="es-ES" sz="1600" dirty="0" err="1" smtClean="0">
                <a:solidFill>
                  <a:schemeClr val="tx1"/>
                </a:solidFill>
              </a:rPr>
              <a:t>PsicAp</a:t>
            </a:r>
            <a:r>
              <a:rPr lang="es-ES" sz="1600" dirty="0" smtClean="0">
                <a:solidFill>
                  <a:schemeClr val="tx1"/>
                </a:solidFill>
              </a:rPr>
              <a:t>.</a:t>
            </a:r>
          </a:p>
          <a:p>
            <a:r>
              <a:rPr lang="es-ES" sz="1600" dirty="0" smtClean="0">
                <a:solidFill>
                  <a:schemeClr val="tx1"/>
                </a:solidFill>
              </a:rPr>
              <a:t>Hospital Universitario Marqués de </a:t>
            </a:r>
            <a:r>
              <a:rPr lang="es-ES" sz="1600" dirty="0" err="1" smtClean="0">
                <a:solidFill>
                  <a:schemeClr val="tx1"/>
                </a:solidFill>
              </a:rPr>
              <a:t>Valdecilla</a:t>
            </a:r>
            <a:r>
              <a:rPr lang="es-ES" sz="1600" dirty="0" smtClean="0">
                <a:solidFill>
                  <a:schemeClr val="tx1"/>
                </a:solidFill>
              </a:rPr>
              <a:t>, Santander. </a:t>
            </a:r>
          </a:p>
          <a:p>
            <a:r>
              <a:rPr lang="es-ES" sz="1600" dirty="0" smtClean="0">
                <a:solidFill>
                  <a:schemeClr val="tx1"/>
                </a:solidFill>
              </a:rPr>
              <a:t>Centro de Salud Camargo Costa, </a:t>
            </a:r>
            <a:r>
              <a:rPr lang="es-ES" sz="1600" dirty="0" err="1" smtClean="0">
                <a:solidFill>
                  <a:schemeClr val="tx1"/>
                </a:solidFill>
              </a:rPr>
              <a:t>Maliaño</a:t>
            </a:r>
            <a:r>
              <a:rPr lang="es-ES" sz="1600" dirty="0" smtClean="0">
                <a:solidFill>
                  <a:schemeClr val="tx1"/>
                </a:solidFill>
              </a:rPr>
              <a:t>, Cantabria. </a:t>
            </a:r>
          </a:p>
          <a:p>
            <a:endParaRPr lang="es-ES" sz="1600" dirty="0" smtClean="0">
              <a:solidFill>
                <a:schemeClr val="tx1"/>
              </a:solidFill>
            </a:endParaRPr>
          </a:p>
        </p:txBody>
      </p:sp>
    </p:spTree>
  </p:cSld>
  <p:clrMapOvr>
    <a:masterClrMapping/>
  </p:clrMapOvr>
  <p:transition advClick="0" advTm="2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0" y="260350"/>
            <a:ext cx="7020272" cy="1008063"/>
          </a:xfrm>
        </p:spPr>
        <p:txBody>
          <a:bodyPr/>
          <a:lstStyle/>
          <a:p>
            <a:r>
              <a:rPr lang="es-ES" b="1" smtClean="0">
                <a:solidFill>
                  <a:schemeClr val="bg1"/>
                </a:solidFill>
              </a:rPr>
              <a:t>	Resultados I </a:t>
            </a:r>
          </a:p>
        </p:txBody>
      </p:sp>
      <p:sp>
        <p:nvSpPr>
          <p:cNvPr id="11" name="10 CuadroTexto"/>
          <p:cNvSpPr txBox="1"/>
          <p:nvPr/>
        </p:nvSpPr>
        <p:spPr>
          <a:xfrm>
            <a:off x="0" y="1412777"/>
            <a:ext cx="9144000" cy="461665"/>
          </a:xfrm>
          <a:prstGeom prst="rect">
            <a:avLst/>
          </a:prstGeom>
          <a:noFill/>
        </p:spPr>
        <p:txBody>
          <a:bodyPr wrap="square">
            <a:spAutoFit/>
          </a:bodyPr>
          <a:lstStyle/>
          <a:p>
            <a:pPr algn="ctr">
              <a:defRPr/>
            </a:pPr>
            <a:r>
              <a:rPr lang="es-ES" sz="2400" b="1" dirty="0" smtClean="0">
                <a:latin typeface="+mn-lt"/>
              </a:rPr>
              <a:t>Correlación </a:t>
            </a:r>
            <a:r>
              <a:rPr lang="es-ES" sz="2400" b="1" dirty="0">
                <a:latin typeface="+mn-lt"/>
              </a:rPr>
              <a:t>entre intensidad </a:t>
            </a:r>
            <a:r>
              <a:rPr lang="es-ES" sz="2400" b="1">
                <a:latin typeface="+mn-lt"/>
              </a:rPr>
              <a:t>de </a:t>
            </a:r>
            <a:r>
              <a:rPr lang="es-ES" sz="2400" b="1" smtClean="0">
                <a:latin typeface="+mn-lt"/>
              </a:rPr>
              <a:t>somatización y discapacidad subjetiva</a:t>
            </a:r>
            <a:endParaRPr lang="es-ES" sz="2400" b="1" dirty="0">
              <a:latin typeface="+mn-lt"/>
            </a:endParaRPr>
          </a:p>
        </p:txBody>
      </p:sp>
      <p:sp>
        <p:nvSpPr>
          <p:cNvPr id="12" name="11 CuadroTexto"/>
          <p:cNvSpPr txBox="1"/>
          <p:nvPr/>
        </p:nvSpPr>
        <p:spPr>
          <a:xfrm>
            <a:off x="1043608" y="5013176"/>
            <a:ext cx="1080120" cy="646331"/>
          </a:xfrm>
          <a:prstGeom prst="rect">
            <a:avLst/>
          </a:prstGeom>
          <a:noFill/>
          <a:ln>
            <a:solidFill>
              <a:srgbClr val="FF0000"/>
            </a:solidFill>
          </a:ln>
        </p:spPr>
        <p:txBody>
          <a:bodyPr wrap="square" rtlCol="0">
            <a:spAutoFit/>
          </a:bodyPr>
          <a:lstStyle/>
          <a:p>
            <a:r>
              <a:rPr lang="es-ES" smtClean="0"/>
              <a:t>r=0,560p=0,013</a:t>
            </a:r>
            <a:endParaRPr lang="es-ES"/>
          </a:p>
        </p:txBody>
      </p:sp>
      <p:pic>
        <p:nvPicPr>
          <p:cNvPr id="1026" name="Picture 2"/>
          <p:cNvPicPr>
            <a:picLocks noChangeAspect="1" noChangeArrowheads="1"/>
          </p:cNvPicPr>
          <p:nvPr/>
        </p:nvPicPr>
        <p:blipFill>
          <a:blip r:embed="rId3" cstate="print"/>
          <a:srcRect/>
          <a:stretch>
            <a:fillRect/>
          </a:stretch>
        </p:blipFill>
        <p:spPr bwMode="auto">
          <a:xfrm>
            <a:off x="3059832" y="2492896"/>
            <a:ext cx="2965616" cy="2376264"/>
          </a:xfrm>
          <a:prstGeom prst="rect">
            <a:avLst/>
          </a:prstGeom>
          <a:noFill/>
          <a:ln w="9525">
            <a:noFill/>
            <a:miter lim="800000"/>
            <a:headEnd/>
            <a:tailEnd/>
          </a:ln>
          <a:effectLst/>
        </p:spPr>
      </p:pic>
      <p:sp>
        <p:nvSpPr>
          <p:cNvPr id="8" name="7 CuadroTexto"/>
          <p:cNvSpPr txBox="1"/>
          <p:nvPr/>
        </p:nvSpPr>
        <p:spPr>
          <a:xfrm>
            <a:off x="7164288" y="5013176"/>
            <a:ext cx="1080120" cy="646331"/>
          </a:xfrm>
          <a:prstGeom prst="rect">
            <a:avLst/>
          </a:prstGeom>
          <a:noFill/>
        </p:spPr>
        <p:txBody>
          <a:bodyPr wrap="square" rtlCol="0">
            <a:spAutoFit/>
          </a:bodyPr>
          <a:lstStyle/>
          <a:p>
            <a:r>
              <a:rPr lang="es-ES" smtClean="0"/>
              <a:t>r=0,297p=0,218</a:t>
            </a:r>
            <a:endParaRPr lang="es-ES"/>
          </a:p>
        </p:txBody>
      </p:sp>
      <p:sp>
        <p:nvSpPr>
          <p:cNvPr id="9" name="8 CuadroTexto"/>
          <p:cNvSpPr txBox="1"/>
          <p:nvPr/>
        </p:nvSpPr>
        <p:spPr>
          <a:xfrm>
            <a:off x="4139952" y="5013176"/>
            <a:ext cx="1080120" cy="646331"/>
          </a:xfrm>
          <a:prstGeom prst="rect">
            <a:avLst/>
          </a:prstGeom>
          <a:noFill/>
        </p:spPr>
        <p:txBody>
          <a:bodyPr wrap="square" rtlCol="0">
            <a:spAutoFit/>
          </a:bodyPr>
          <a:lstStyle/>
          <a:p>
            <a:r>
              <a:rPr lang="es-ES" smtClean="0"/>
              <a:t>r=0,203p=0,405</a:t>
            </a:r>
            <a:endParaRPr lang="es-ES"/>
          </a:p>
        </p:txBody>
      </p:sp>
      <p:pic>
        <p:nvPicPr>
          <p:cNvPr id="1028" name="Picture 4"/>
          <p:cNvPicPr>
            <a:picLocks noChangeAspect="1" noChangeArrowheads="1"/>
          </p:cNvPicPr>
          <p:nvPr/>
        </p:nvPicPr>
        <p:blipFill>
          <a:blip r:embed="rId4" cstate="print"/>
          <a:srcRect/>
          <a:stretch>
            <a:fillRect/>
          </a:stretch>
        </p:blipFill>
        <p:spPr bwMode="auto">
          <a:xfrm>
            <a:off x="0" y="2492896"/>
            <a:ext cx="3014663" cy="24193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6012160" y="2492896"/>
            <a:ext cx="3005138" cy="2409825"/>
          </a:xfrm>
          <a:prstGeom prst="rect">
            <a:avLst/>
          </a:prstGeom>
          <a:noFill/>
          <a:ln w="9525">
            <a:noFill/>
            <a:miter lim="800000"/>
            <a:headEnd/>
            <a:tailEnd/>
          </a:ln>
          <a:effectLst/>
        </p:spPr>
      </p:pic>
    </p:spTree>
  </p:cSld>
  <p:clrMapOvr>
    <a:masterClrMapping/>
  </p:clrMapOvr>
  <p:transition advClick="0" advTm="2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0" y="260350"/>
            <a:ext cx="7020272" cy="1008063"/>
          </a:xfrm>
        </p:spPr>
        <p:txBody>
          <a:bodyPr/>
          <a:lstStyle/>
          <a:p>
            <a:r>
              <a:rPr lang="es-ES" b="1" smtClean="0">
                <a:solidFill>
                  <a:schemeClr val="bg1"/>
                </a:solidFill>
              </a:rPr>
              <a:t>	Resultados I </a:t>
            </a:r>
          </a:p>
        </p:txBody>
      </p:sp>
      <p:sp>
        <p:nvSpPr>
          <p:cNvPr id="11" name="10 CuadroTexto"/>
          <p:cNvSpPr txBox="1"/>
          <p:nvPr/>
        </p:nvSpPr>
        <p:spPr>
          <a:xfrm>
            <a:off x="0" y="1412777"/>
            <a:ext cx="9144000" cy="461665"/>
          </a:xfrm>
          <a:prstGeom prst="rect">
            <a:avLst/>
          </a:prstGeom>
          <a:noFill/>
        </p:spPr>
        <p:txBody>
          <a:bodyPr wrap="square">
            <a:spAutoFit/>
          </a:bodyPr>
          <a:lstStyle/>
          <a:p>
            <a:pPr algn="ctr">
              <a:defRPr/>
            </a:pPr>
            <a:r>
              <a:rPr lang="es-ES" sz="2400" b="1" smtClean="0">
                <a:latin typeface="+mn-lt"/>
              </a:rPr>
              <a:t>Relación </a:t>
            </a:r>
            <a:r>
              <a:rPr lang="es-ES" sz="2400" b="1">
                <a:latin typeface="+mn-lt"/>
              </a:rPr>
              <a:t>entre </a:t>
            </a:r>
            <a:r>
              <a:rPr lang="es-ES" sz="2400" b="1" smtClean="0">
                <a:latin typeface="+mn-lt"/>
              </a:rPr>
              <a:t>malestar emocional y disfunción laboral objetiva</a:t>
            </a:r>
            <a:endParaRPr lang="es-ES" sz="2400" b="1" dirty="0">
              <a:latin typeface="+mn-lt"/>
            </a:endParaRPr>
          </a:p>
        </p:txBody>
      </p:sp>
      <p:sp>
        <p:nvSpPr>
          <p:cNvPr id="12" name="11 CuadroTexto"/>
          <p:cNvSpPr txBox="1"/>
          <p:nvPr/>
        </p:nvSpPr>
        <p:spPr>
          <a:xfrm>
            <a:off x="1043608" y="5013176"/>
            <a:ext cx="1080120" cy="646331"/>
          </a:xfrm>
          <a:prstGeom prst="rect">
            <a:avLst/>
          </a:prstGeom>
          <a:noFill/>
          <a:ln>
            <a:noFill/>
          </a:ln>
        </p:spPr>
        <p:txBody>
          <a:bodyPr wrap="square" rtlCol="0">
            <a:spAutoFit/>
          </a:bodyPr>
          <a:lstStyle/>
          <a:p>
            <a:r>
              <a:rPr lang="es-ES" smtClean="0"/>
              <a:t>F=1,448p=0,270</a:t>
            </a:r>
            <a:endParaRPr lang="es-ES"/>
          </a:p>
        </p:txBody>
      </p:sp>
      <p:sp>
        <p:nvSpPr>
          <p:cNvPr id="8" name="7 CuadroTexto"/>
          <p:cNvSpPr txBox="1"/>
          <p:nvPr/>
        </p:nvSpPr>
        <p:spPr>
          <a:xfrm>
            <a:off x="7164288" y="5013176"/>
            <a:ext cx="1080120" cy="646331"/>
          </a:xfrm>
          <a:prstGeom prst="rect">
            <a:avLst/>
          </a:prstGeom>
          <a:noFill/>
        </p:spPr>
        <p:txBody>
          <a:bodyPr wrap="square" rtlCol="0">
            <a:spAutoFit/>
          </a:bodyPr>
          <a:lstStyle/>
          <a:p>
            <a:r>
              <a:rPr lang="es-ES" smtClean="0"/>
              <a:t>F=0,880p=0,501</a:t>
            </a:r>
            <a:endParaRPr lang="es-ES"/>
          </a:p>
        </p:txBody>
      </p:sp>
      <p:sp>
        <p:nvSpPr>
          <p:cNvPr id="9" name="8 CuadroTexto"/>
          <p:cNvSpPr txBox="1"/>
          <p:nvPr/>
        </p:nvSpPr>
        <p:spPr>
          <a:xfrm>
            <a:off x="4139952" y="5013176"/>
            <a:ext cx="1080120" cy="646331"/>
          </a:xfrm>
          <a:prstGeom prst="rect">
            <a:avLst/>
          </a:prstGeom>
          <a:noFill/>
        </p:spPr>
        <p:txBody>
          <a:bodyPr wrap="square" rtlCol="0">
            <a:spAutoFit/>
          </a:bodyPr>
          <a:lstStyle/>
          <a:p>
            <a:r>
              <a:rPr lang="es-ES" smtClean="0"/>
              <a:t>F=0,749p=0,575</a:t>
            </a:r>
            <a:endParaRPr lang="es-ES"/>
          </a:p>
        </p:txBody>
      </p:sp>
      <p:pic>
        <p:nvPicPr>
          <p:cNvPr id="2" name="Picture 2"/>
          <p:cNvPicPr>
            <a:picLocks noChangeAspect="1" noChangeArrowheads="1"/>
          </p:cNvPicPr>
          <p:nvPr/>
        </p:nvPicPr>
        <p:blipFill>
          <a:blip r:embed="rId3" cstate="print"/>
          <a:srcRect/>
          <a:stretch>
            <a:fillRect/>
          </a:stretch>
        </p:blipFill>
        <p:spPr bwMode="auto">
          <a:xfrm>
            <a:off x="6012160" y="2492896"/>
            <a:ext cx="2976610" cy="2385074"/>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0" y="2492896"/>
            <a:ext cx="2987824" cy="2394059"/>
          </a:xfrm>
          <a:prstGeom prst="rect">
            <a:avLst/>
          </a:prstGeom>
          <a:noFill/>
          <a:ln w="9525">
            <a:noFill/>
            <a:miter lim="800000"/>
            <a:headEnd/>
            <a:tailEnd/>
          </a:ln>
          <a:effectLst/>
        </p:spPr>
      </p:pic>
      <p:pic>
        <p:nvPicPr>
          <p:cNvPr id="3" name="Picture 4"/>
          <p:cNvPicPr>
            <a:picLocks noChangeAspect="1" noChangeArrowheads="1"/>
          </p:cNvPicPr>
          <p:nvPr/>
        </p:nvPicPr>
        <p:blipFill>
          <a:blip r:embed="rId5" cstate="print"/>
          <a:srcRect/>
          <a:stretch>
            <a:fillRect/>
          </a:stretch>
        </p:blipFill>
        <p:spPr bwMode="auto">
          <a:xfrm>
            <a:off x="2987824" y="2492896"/>
            <a:ext cx="2981074" cy="2390529"/>
          </a:xfrm>
          <a:prstGeom prst="rect">
            <a:avLst/>
          </a:prstGeom>
          <a:noFill/>
          <a:ln w="9525">
            <a:noFill/>
            <a:miter lim="800000"/>
            <a:headEnd/>
            <a:tailEnd/>
          </a:ln>
          <a:effectLst/>
        </p:spPr>
      </p:pic>
    </p:spTree>
  </p:cSld>
  <p:clrMapOvr>
    <a:masterClrMapping/>
  </p:clrMapOvr>
  <p:transition advClick="0" advTm="2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a:xfrm>
            <a:off x="0" y="333375"/>
            <a:ext cx="7956550" cy="792163"/>
          </a:xfrm>
        </p:spPr>
        <p:txBody>
          <a:bodyPr/>
          <a:lstStyle/>
          <a:p>
            <a:r>
              <a:rPr lang="es-ES" b="1" smtClean="0">
                <a:solidFill>
                  <a:schemeClr val="bg1"/>
                </a:solidFill>
              </a:rPr>
              <a:t>Conclusiones</a:t>
            </a:r>
          </a:p>
        </p:txBody>
      </p:sp>
      <p:sp>
        <p:nvSpPr>
          <p:cNvPr id="12291" name="5 Marcador de contenido"/>
          <p:cNvSpPr>
            <a:spLocks noGrp="1"/>
          </p:cNvSpPr>
          <p:nvPr>
            <p:ph idx="1"/>
          </p:nvPr>
        </p:nvSpPr>
        <p:spPr>
          <a:xfrm>
            <a:off x="468313" y="1412875"/>
            <a:ext cx="8229600" cy="4730769"/>
          </a:xfrm>
        </p:spPr>
        <p:txBody>
          <a:bodyPr/>
          <a:lstStyle/>
          <a:p>
            <a:pPr algn="just"/>
            <a:r>
              <a:rPr lang="es-ES" sz="2000" dirty="0" smtClean="0"/>
              <a:t>Los resultados muestran una correlación positiva entre la intensidad de </a:t>
            </a:r>
            <a:r>
              <a:rPr lang="es-ES" sz="2000" dirty="0" err="1" smtClean="0"/>
              <a:t>somatización</a:t>
            </a:r>
            <a:r>
              <a:rPr lang="es-ES" sz="2000" dirty="0" smtClean="0"/>
              <a:t> y la </a:t>
            </a:r>
            <a:r>
              <a:rPr lang="es-ES" sz="2000" smtClean="0"/>
              <a:t>disfunción laboral subjetiva. </a:t>
            </a:r>
            <a:r>
              <a:rPr lang="es-ES" sz="2000" dirty="0" smtClean="0"/>
              <a:t>La intensidad de la sintomatología depresiva correlaciona positivamente con la </a:t>
            </a:r>
            <a:r>
              <a:rPr lang="es-ES" sz="2000" smtClean="0"/>
              <a:t>disfunción subjetiva (laboral y social). La intensidad de la sintomatología ansiosa no correlaciona con la disfunción subjetiva ni objetiva. </a:t>
            </a:r>
          </a:p>
          <a:p>
            <a:pPr algn="just">
              <a:buNone/>
            </a:pPr>
            <a:endParaRPr lang="es-ES" sz="2000" smtClean="0"/>
          </a:p>
          <a:p>
            <a:pPr algn="just"/>
            <a:r>
              <a:rPr lang="es-ES" sz="2000" smtClean="0"/>
              <a:t>No se </a:t>
            </a:r>
            <a:r>
              <a:rPr lang="es-ES" sz="2000" dirty="0" smtClean="0"/>
              <a:t>encuentra relación entre la situación laboral objetiva y el </a:t>
            </a:r>
            <a:r>
              <a:rPr lang="es-ES" sz="2000" smtClean="0"/>
              <a:t>malestar emocional. Estos datos sugieren que la medición de la disfunción subjetiva puede ser más sensible que la objetiva y, por ello, su detección más temprana. </a:t>
            </a:r>
          </a:p>
          <a:p>
            <a:pPr algn="just">
              <a:buNone/>
            </a:pPr>
            <a:endParaRPr lang="es-ES" sz="2000" smtClean="0"/>
          </a:p>
          <a:p>
            <a:pPr algn="just"/>
            <a:r>
              <a:rPr lang="es-ES" sz="2000" smtClean="0"/>
              <a:t>Este </a:t>
            </a:r>
            <a:r>
              <a:rPr lang="es-ES" sz="2000" dirty="0" smtClean="0"/>
              <a:t>es un estudio </a:t>
            </a:r>
            <a:r>
              <a:rPr lang="es-ES" sz="2000" smtClean="0"/>
              <a:t>descriptivo sobre </a:t>
            </a:r>
            <a:r>
              <a:rPr lang="es-ES" sz="2000" dirty="0" smtClean="0"/>
              <a:t>datos recogidos en una evaluación inicial, siendo </a:t>
            </a:r>
            <a:r>
              <a:rPr lang="es-ES" sz="2000" smtClean="0"/>
              <a:t>necesario ampliar </a:t>
            </a:r>
            <a:r>
              <a:rPr lang="es-ES" sz="2000" dirty="0" smtClean="0"/>
              <a:t>la muestra, así como evaluar otras posibles variables mediadoras. </a:t>
            </a:r>
          </a:p>
          <a:p>
            <a:pPr algn="just"/>
            <a:endParaRPr lang="es-ES" sz="2000" dirty="0" smtClean="0"/>
          </a:p>
        </p:txBody>
      </p:sp>
    </p:spTree>
  </p:cSld>
  <p:clrMapOvr>
    <a:masterClrMapping/>
  </p:clrMapOvr>
  <p:transition advClick="0" advTm="2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179388" y="260350"/>
            <a:ext cx="7669212" cy="777875"/>
          </a:xfrm>
        </p:spPr>
        <p:txBody>
          <a:bodyPr/>
          <a:lstStyle/>
          <a:p>
            <a:r>
              <a:rPr lang="es-ES" b="1" smtClean="0">
                <a:solidFill>
                  <a:schemeClr val="bg1"/>
                </a:solidFill>
              </a:rPr>
              <a:t>Introducción </a:t>
            </a:r>
          </a:p>
        </p:txBody>
      </p:sp>
      <p:sp>
        <p:nvSpPr>
          <p:cNvPr id="3075" name="2 Marcador de contenido"/>
          <p:cNvSpPr>
            <a:spLocks noGrp="1"/>
          </p:cNvSpPr>
          <p:nvPr>
            <p:ph idx="1"/>
          </p:nvPr>
        </p:nvSpPr>
        <p:spPr>
          <a:xfrm>
            <a:off x="395288" y="1628800"/>
            <a:ext cx="8229600" cy="4536504"/>
          </a:xfrm>
        </p:spPr>
        <p:txBody>
          <a:bodyPr/>
          <a:lstStyle/>
          <a:p>
            <a:pPr algn="just"/>
            <a:r>
              <a:rPr lang="es-ES" sz="2000" smtClean="0"/>
              <a:t>Los trastornos mentales en Atención Primaria alcanzan en España una prevalencia que oscila entre el 30% y el 50%. Los </a:t>
            </a:r>
            <a:r>
              <a:rPr lang="es-ES" sz="2000" dirty="0" smtClean="0"/>
              <a:t>desórdenes emocionales (trastornos de ansiedad, del estado de ánimo, y </a:t>
            </a:r>
            <a:r>
              <a:rPr lang="es-ES" sz="2000" err="1" smtClean="0"/>
              <a:t>somatomorfos</a:t>
            </a:r>
            <a:r>
              <a:rPr lang="es-ES" sz="2000" smtClean="0"/>
              <a:t>) son </a:t>
            </a:r>
            <a:r>
              <a:rPr lang="es-ES" sz="2000" dirty="0" smtClean="0"/>
              <a:t>los más frecuentes (Roca, 2009</a:t>
            </a:r>
            <a:r>
              <a:rPr lang="es-ES" sz="2000" smtClean="0"/>
              <a:t>). </a:t>
            </a:r>
          </a:p>
          <a:p>
            <a:pPr algn="just">
              <a:buNone/>
            </a:pPr>
            <a:endParaRPr lang="es-ES" sz="2000" dirty="0" smtClean="0"/>
          </a:p>
          <a:p>
            <a:pPr algn="just"/>
            <a:r>
              <a:rPr lang="es-ES" sz="2000" dirty="0" smtClean="0"/>
              <a:t>Los trastornos mentales producen más discapacidad que los trastornos físicos crónicos y tienen un efecto de sinergia cuando se combinan con enfermedades físicas crónicas para producir discapacidad (Scott et al., </a:t>
            </a:r>
            <a:r>
              <a:rPr lang="es-ES" sz="2000" smtClean="0"/>
              <a:t>2009).</a:t>
            </a:r>
          </a:p>
          <a:p>
            <a:pPr algn="just">
              <a:buNone/>
            </a:pPr>
            <a:endParaRPr lang="es-ES" sz="2000" dirty="0" smtClean="0"/>
          </a:p>
          <a:p>
            <a:pPr algn="just"/>
            <a:r>
              <a:rPr lang="es-ES" sz="2000" dirty="0" smtClean="0"/>
              <a:t>Los trastornos mentales, y entre ellos los trastornos del estado de ánimo, mostraron el mayor impacto negativo sobre la discapacidad funcional (más días de trabajo perdidos), superando el impacto de enfermedades físicas crónicas</a:t>
            </a:r>
            <a:r>
              <a:rPr lang="es-ES" sz="2000" smtClean="0"/>
              <a:t>. (A.Pinto—Meza, et al. Estudio ESEMeD-España, 2007)</a:t>
            </a:r>
            <a:endParaRPr lang="es-ES" sz="2000" dirty="0" smtClean="0"/>
          </a:p>
          <a:p>
            <a:pPr>
              <a:buNone/>
            </a:pPr>
            <a:endParaRPr lang="es-ES" sz="2000" dirty="0" smtClean="0"/>
          </a:p>
        </p:txBody>
      </p:sp>
    </p:spTree>
  </p:cSld>
  <p:clrMapOvr>
    <a:masterClrMapping/>
  </p:clrMapOvr>
  <p:transition advClick="0" advTm="20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Título"/>
          <p:cNvSpPr>
            <a:spLocks noGrp="1"/>
          </p:cNvSpPr>
          <p:nvPr>
            <p:ph type="title"/>
          </p:nvPr>
        </p:nvSpPr>
        <p:spPr>
          <a:xfrm>
            <a:off x="250825" y="260350"/>
            <a:ext cx="7643813" cy="922338"/>
          </a:xfrm>
        </p:spPr>
        <p:txBody>
          <a:bodyPr/>
          <a:lstStyle/>
          <a:p>
            <a:r>
              <a:rPr lang="es-ES" b="1" dirty="0" smtClean="0">
                <a:solidFill>
                  <a:schemeClr val="bg1"/>
                </a:solidFill>
              </a:rPr>
              <a:t>Objetivo </a:t>
            </a:r>
          </a:p>
        </p:txBody>
      </p:sp>
      <p:sp>
        <p:nvSpPr>
          <p:cNvPr id="4099" name="2 Marcador de contenido"/>
          <p:cNvSpPr>
            <a:spLocks noGrp="1"/>
          </p:cNvSpPr>
          <p:nvPr>
            <p:ph idx="1"/>
          </p:nvPr>
        </p:nvSpPr>
        <p:spPr>
          <a:xfrm>
            <a:off x="467544" y="1988840"/>
            <a:ext cx="8229600" cy="3527425"/>
          </a:xfrm>
        </p:spPr>
        <p:txBody>
          <a:bodyPr/>
          <a:lstStyle/>
          <a:p>
            <a:pPr algn="just"/>
            <a:endParaRPr lang="es-ES" sz="2400" dirty="0" smtClean="0"/>
          </a:p>
          <a:p>
            <a:pPr algn="ctr">
              <a:buNone/>
            </a:pPr>
            <a:r>
              <a:rPr lang="es-ES" sz="2800" dirty="0" smtClean="0"/>
              <a:t>El objetivo de este estudio es analizar la relación entre la intensidad de sintomatología depresiva, ansiosa y somática, la disfunción subjetiva en las áreas laboral, social y familiar y la disfunción objetiva, teniendo en cuenta la situación laboral actual.</a:t>
            </a:r>
          </a:p>
          <a:p>
            <a:pPr algn="ctr">
              <a:buNone/>
            </a:pPr>
            <a:endParaRPr lang="es-ES" sz="2800" dirty="0" smtClean="0"/>
          </a:p>
          <a:p>
            <a:pPr algn="ctr">
              <a:buFont typeface="Arial" charset="0"/>
              <a:buNone/>
            </a:pPr>
            <a:endParaRPr lang="es-ES" sz="2600" dirty="0" smtClean="0"/>
          </a:p>
        </p:txBody>
      </p:sp>
    </p:spTree>
  </p:cSld>
  <p:clrMapOvr>
    <a:masterClrMapping/>
  </p:clrMapOvr>
  <p:transition advClick="0" advTm="20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a:xfrm>
            <a:off x="0" y="188913"/>
            <a:ext cx="8229600" cy="1143000"/>
          </a:xfrm>
        </p:spPr>
        <p:txBody>
          <a:bodyPr/>
          <a:lstStyle/>
          <a:p>
            <a:r>
              <a:rPr lang="es-ES" b="1" smtClean="0">
                <a:solidFill>
                  <a:schemeClr val="bg1"/>
                </a:solidFill>
              </a:rPr>
              <a:t>Método</a:t>
            </a:r>
          </a:p>
        </p:txBody>
      </p:sp>
      <p:sp>
        <p:nvSpPr>
          <p:cNvPr id="5123" name="2 Marcador de contenido"/>
          <p:cNvSpPr>
            <a:spLocks noGrp="1"/>
          </p:cNvSpPr>
          <p:nvPr>
            <p:ph idx="1"/>
          </p:nvPr>
        </p:nvSpPr>
        <p:spPr>
          <a:xfrm>
            <a:off x="395288" y="1412875"/>
            <a:ext cx="8229600" cy="4730769"/>
          </a:xfrm>
        </p:spPr>
        <p:txBody>
          <a:bodyPr/>
          <a:lstStyle/>
          <a:p>
            <a:pPr algn="just"/>
            <a:r>
              <a:rPr lang="es-ES" sz="2000" smtClean="0"/>
              <a:t>En el CS Camargo Costa (Cantabria) se está realizando un estudio con el objetivo de analizar la eficacia de un tratamiento psicológico grupal basado en la evidencia para los desordenes emocionales en Atención Primaria. Las personas que acudieron a su Médico de Familia refiriendo malestar emocional, fueron invitadas a participar en este estudio y las que aceptaron, firmaron un consentimiento informado. </a:t>
            </a:r>
          </a:p>
          <a:p>
            <a:pPr algn="just">
              <a:buNone/>
            </a:pPr>
            <a:endParaRPr lang="es-ES" sz="2000" smtClean="0"/>
          </a:p>
          <a:p>
            <a:pPr algn="just"/>
            <a:r>
              <a:rPr lang="es-ES" sz="2000" smtClean="0"/>
              <a:t>Un profesional entrenado realizó la evaluación inicial. Entre otras variables, recogió información sobre variables socio demográficas, sintomatología depresiva, ansiosa y somática, disfunción subjetiva en las áreas laboral, social y familiar y disfunción objetiva actual en el área laboral.</a:t>
            </a:r>
          </a:p>
          <a:p>
            <a:pPr algn="just"/>
            <a:r>
              <a:rPr lang="es-ES" sz="2000" smtClean="0"/>
              <a:t>Se realizó el análisis de la varianza mediante el estadístico F del ANOVA</a:t>
            </a:r>
          </a:p>
          <a:p>
            <a:pPr algn="just">
              <a:buNone/>
            </a:pPr>
            <a:r>
              <a:rPr lang="es-ES" sz="2000" smtClean="0"/>
              <a:t>	Se analizaron las correlaciones mediante el coeficiente rho de Spearman. </a:t>
            </a:r>
            <a:endParaRPr lang="es-ES" sz="2000" dirty="0" smtClean="0"/>
          </a:p>
        </p:txBody>
      </p:sp>
    </p:spTree>
  </p:cSld>
  <p:clrMapOvr>
    <a:masterClrMapping/>
  </p:clrMapOvr>
  <p:transition advClick="0" advTm="2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a:xfrm>
            <a:off x="0" y="188913"/>
            <a:ext cx="8229600" cy="1143000"/>
          </a:xfrm>
        </p:spPr>
        <p:txBody>
          <a:bodyPr/>
          <a:lstStyle/>
          <a:p>
            <a:r>
              <a:rPr lang="es-ES" b="1" smtClean="0">
                <a:solidFill>
                  <a:schemeClr val="bg1"/>
                </a:solidFill>
              </a:rPr>
              <a:t>Muestra </a:t>
            </a:r>
          </a:p>
        </p:txBody>
      </p:sp>
      <p:graphicFrame>
        <p:nvGraphicFramePr>
          <p:cNvPr id="6" name="5 Marcador de contenido"/>
          <p:cNvGraphicFramePr>
            <a:graphicFrameLocks noGrp="1"/>
          </p:cNvGraphicFramePr>
          <p:nvPr>
            <p:ph idx="1"/>
          </p:nvPr>
        </p:nvGraphicFramePr>
        <p:xfrm>
          <a:off x="755650" y="1412875"/>
          <a:ext cx="7560840" cy="4622966"/>
        </p:xfrm>
        <a:graphic>
          <a:graphicData uri="http://schemas.openxmlformats.org/drawingml/2006/table">
            <a:tbl>
              <a:tblPr firstRow="1" bandRow="1">
                <a:tableStyleId>{1E171933-4619-4E11-9A3F-F7608DF75F80}</a:tableStyleId>
              </a:tblPr>
              <a:tblGrid>
                <a:gridCol w="3307114"/>
                <a:gridCol w="2315474"/>
                <a:gridCol w="1938252"/>
              </a:tblGrid>
              <a:tr h="365760">
                <a:tc>
                  <a:txBody>
                    <a:bodyPr/>
                    <a:lstStyle/>
                    <a:p>
                      <a:pPr algn="ctr"/>
                      <a:r>
                        <a:rPr lang="es-ES" sz="1400" b="1" dirty="0" smtClean="0"/>
                        <a:t>Características socio-demográficas</a:t>
                      </a:r>
                      <a:endParaRPr lang="es-E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90DA"/>
                    </a:solidFill>
                  </a:tcPr>
                </a:tc>
                <a:tc gridSpan="2">
                  <a:txBody>
                    <a:bodyPr/>
                    <a:lstStyle/>
                    <a:p>
                      <a:endParaRPr lang="es-ES"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90DA"/>
                    </a:solidFill>
                  </a:tcPr>
                </a:tc>
                <a:tc hMerge="1">
                  <a:txBody>
                    <a:bodyPr/>
                    <a:lstStyle/>
                    <a:p>
                      <a:endParaRPr lang="es-ES" b="1" dirty="0"/>
                    </a:p>
                  </a:txBody>
                  <a:tcPr/>
                </a:tc>
              </a:tr>
              <a:tr h="325134">
                <a:tc>
                  <a:txBody>
                    <a:bodyPr/>
                    <a:lstStyle/>
                    <a:p>
                      <a:r>
                        <a:rPr lang="es-ES" sz="1200" b="1" dirty="0" smtClean="0"/>
                        <a:t>Nº</a:t>
                      </a:r>
                      <a:r>
                        <a:rPr lang="es-ES" sz="1200" b="1" baseline="0" dirty="0" smtClean="0"/>
                        <a:t> de pacientes</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2">
                  <a:txBody>
                    <a:bodyPr/>
                    <a:lstStyle/>
                    <a:p>
                      <a:pPr algn="ctr"/>
                      <a:r>
                        <a:rPr lang="es-ES" sz="1200" b="1" dirty="0" smtClean="0"/>
                        <a:t>19</a:t>
                      </a:r>
                    </a:p>
                    <a:p>
                      <a:pPr algn="ctr"/>
                      <a:endParaRPr lang="es-ES" sz="1200" b="1" dirty="0"/>
                    </a:p>
                    <a:p>
                      <a:pPr algn="ctr"/>
                      <a:r>
                        <a:rPr lang="es-ES" sz="1200" b="1" dirty="0" smtClean="0"/>
                        <a:t>Hombres: 5  (21.1 %);</a:t>
                      </a:r>
                      <a:r>
                        <a:rPr lang="es-ES" sz="1200" b="1" baseline="0" dirty="0" smtClean="0"/>
                        <a:t>    </a:t>
                      </a:r>
                      <a:r>
                        <a:rPr lang="es-ES" sz="1200" b="1" dirty="0" smtClean="0"/>
                        <a:t>Mujeres:</a:t>
                      </a:r>
                      <a:r>
                        <a:rPr lang="es-ES" sz="1200" b="1" baseline="0" dirty="0" smtClean="0"/>
                        <a:t> 14   (78.9 %)</a:t>
                      </a:r>
                    </a:p>
                    <a:p>
                      <a:pPr algn="ctr"/>
                      <a:endParaRPr lang="es-ES" sz="1200" b="1" dirty="0"/>
                    </a:p>
                    <a:p>
                      <a:pPr algn="ctr"/>
                      <a:r>
                        <a:rPr lang="es-ES" sz="1200" b="1" dirty="0" smtClean="0"/>
                        <a:t>39.37 (22-55)</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endParaRPr lang="es-ES" b="1"/>
                    </a:p>
                  </a:txBody>
                  <a:tcPr/>
                </a:tc>
              </a:tr>
              <a:tr h="406417">
                <a:tc>
                  <a:txBody>
                    <a:bodyPr/>
                    <a:lstStyle/>
                    <a:p>
                      <a:r>
                        <a:rPr lang="es-ES" sz="1200" b="1" dirty="0" smtClean="0"/>
                        <a:t>Género</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s-ES" sz="1200" b="1" dirty="0"/>
                    </a:p>
                  </a:txBody>
                  <a:tcPr/>
                </a:tc>
                <a:tc hMerge="1" vMerge="1">
                  <a:txBody>
                    <a:bodyPr/>
                    <a:lstStyle/>
                    <a:p>
                      <a:endParaRPr lang="es-ES" b="1" dirty="0"/>
                    </a:p>
                  </a:txBody>
                  <a:tcPr/>
                </a:tc>
              </a:tr>
              <a:tr h="325134">
                <a:tc>
                  <a:txBody>
                    <a:bodyPr/>
                    <a:lstStyle/>
                    <a:p>
                      <a:r>
                        <a:rPr lang="es-ES" sz="1200" b="1" dirty="0" smtClean="0"/>
                        <a:t>Edad</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s-ES" sz="1200" b="1" dirty="0"/>
                    </a:p>
                  </a:txBody>
                  <a:tcPr/>
                </a:tc>
                <a:tc hMerge="1" vMerge="1">
                  <a:txBody>
                    <a:bodyPr/>
                    <a:lstStyle/>
                    <a:p>
                      <a:endParaRPr lang="es-ES" b="1" dirty="0"/>
                    </a:p>
                  </a:txBody>
                  <a:tcPr/>
                </a:tc>
              </a:tr>
              <a:tr h="270945">
                <a:tc>
                  <a:txBody>
                    <a:bodyPr/>
                    <a:lstStyle/>
                    <a:p>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1200" b="1" dirty="0" smtClean="0"/>
                        <a:t> N</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1200" b="1" dirty="0" smtClean="0"/>
                        <a:t>Porcentaje</a:t>
                      </a:r>
                      <a:r>
                        <a:rPr lang="es-ES" sz="1200" b="1" baseline="0" dirty="0" smtClean="0"/>
                        <a:t>  %</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6684">
                <a:tc>
                  <a:txBody>
                    <a:bodyPr/>
                    <a:lstStyle/>
                    <a:p>
                      <a:pPr algn="l"/>
                      <a:r>
                        <a:rPr lang="es-ES" sz="1200" b="1" dirty="0" smtClean="0"/>
                        <a:t>Nivel educativo</a:t>
                      </a:r>
                    </a:p>
                    <a:p>
                      <a:pPr algn="l"/>
                      <a:r>
                        <a:rPr lang="es-ES" sz="1200" b="1" dirty="0" smtClean="0"/>
                        <a:t>     Estudios</a:t>
                      </a:r>
                      <a:r>
                        <a:rPr lang="es-ES" sz="1200" b="1" baseline="0" dirty="0" smtClean="0"/>
                        <a:t> Primarios</a:t>
                      </a:r>
                      <a:endParaRPr lang="es-ES" sz="1200" b="1" dirty="0" smtClean="0"/>
                    </a:p>
                    <a:p>
                      <a:pPr algn="l"/>
                      <a:r>
                        <a:rPr lang="es-ES" sz="1200" b="1" dirty="0" smtClean="0"/>
                        <a:t>     Estudios</a:t>
                      </a:r>
                      <a:r>
                        <a:rPr lang="es-ES" sz="1200" b="1" baseline="0" dirty="0" smtClean="0"/>
                        <a:t> Secundarios</a:t>
                      </a:r>
                    </a:p>
                    <a:p>
                      <a:pPr algn="l"/>
                      <a:r>
                        <a:rPr lang="es-ES" sz="1200" b="1" baseline="0" dirty="0" smtClean="0"/>
                        <a:t>     Bachillerato/FP</a:t>
                      </a:r>
                    </a:p>
                    <a:p>
                      <a:pPr algn="l"/>
                      <a:r>
                        <a:rPr lang="es-ES" sz="1200" b="1" baseline="0" dirty="0" smtClean="0"/>
                        <a:t>     Estudios Universitarios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3</a:t>
                      </a:r>
                    </a:p>
                    <a:p>
                      <a:pPr algn="ctr"/>
                      <a:r>
                        <a:rPr lang="es-ES" sz="1200" b="1" dirty="0" smtClean="0"/>
                        <a:t>4</a:t>
                      </a:r>
                    </a:p>
                    <a:p>
                      <a:pPr algn="ctr"/>
                      <a:r>
                        <a:rPr lang="es-ES" sz="1200" b="1" dirty="0" smtClean="0"/>
                        <a:t>8</a:t>
                      </a:r>
                    </a:p>
                    <a:p>
                      <a:pPr algn="ctr"/>
                      <a:r>
                        <a:rPr lang="es-ES" sz="1200" b="1" dirty="0" smtClean="0"/>
                        <a:t>4</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15.8</a:t>
                      </a:r>
                    </a:p>
                    <a:p>
                      <a:pPr algn="ctr"/>
                      <a:r>
                        <a:rPr lang="es-ES" sz="1200" b="1" dirty="0" smtClean="0"/>
                        <a:t>21.1</a:t>
                      </a:r>
                    </a:p>
                    <a:p>
                      <a:pPr algn="ctr"/>
                      <a:r>
                        <a:rPr lang="es-ES" sz="1200" b="1" dirty="0" smtClean="0"/>
                        <a:t>42.1</a:t>
                      </a:r>
                    </a:p>
                    <a:p>
                      <a:pPr algn="ctr"/>
                      <a:r>
                        <a:rPr lang="es-ES" sz="1200" b="1" dirty="0" smtClean="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39928">
                <a:tc>
                  <a:txBody>
                    <a:bodyPr/>
                    <a:lstStyle/>
                    <a:p>
                      <a:pPr algn="l"/>
                      <a:r>
                        <a:rPr lang="es-ES" sz="1200" b="1" dirty="0" smtClean="0"/>
                        <a:t>Estado civil</a:t>
                      </a:r>
                    </a:p>
                    <a:p>
                      <a:pPr algn="l"/>
                      <a:r>
                        <a:rPr lang="es-ES" sz="1200" b="1" dirty="0" smtClean="0"/>
                        <a:t>     Soltero</a:t>
                      </a:r>
                    </a:p>
                    <a:p>
                      <a:pPr algn="l"/>
                      <a:r>
                        <a:rPr lang="es-ES" sz="1200" b="1" baseline="0" dirty="0" smtClean="0"/>
                        <a:t>     Casado </a:t>
                      </a:r>
                    </a:p>
                    <a:p>
                      <a:pPr algn="l"/>
                      <a:r>
                        <a:rPr lang="es-ES" sz="1200" b="1" baseline="0" dirty="0" smtClean="0"/>
                        <a:t>     Separado/Divorciado</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4</a:t>
                      </a:r>
                    </a:p>
                    <a:p>
                      <a:pPr algn="ctr"/>
                      <a:r>
                        <a:rPr lang="es-ES" sz="1200" b="1" dirty="0" smtClean="0"/>
                        <a:t>8</a:t>
                      </a:r>
                    </a:p>
                    <a:p>
                      <a:pPr algn="ctr"/>
                      <a:r>
                        <a:rPr lang="es-ES" sz="1200" b="1" dirty="0" smtClean="0"/>
                        <a:t>7</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21.1</a:t>
                      </a:r>
                    </a:p>
                    <a:p>
                      <a:pPr algn="ctr"/>
                      <a:r>
                        <a:rPr lang="es-ES" sz="1200" b="1" dirty="0" smtClean="0"/>
                        <a:t>42.1</a:t>
                      </a:r>
                    </a:p>
                    <a:p>
                      <a:pPr algn="ctr"/>
                      <a:r>
                        <a:rPr lang="es-ES" sz="1200" b="1" dirty="0" smtClean="0"/>
                        <a:t>36.8</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9589">
                <a:tc>
                  <a:txBody>
                    <a:bodyPr/>
                    <a:lstStyle/>
                    <a:p>
                      <a:pPr algn="l"/>
                      <a:r>
                        <a:rPr lang="es-ES" sz="1200" b="1" dirty="0" smtClean="0"/>
                        <a:t>Situación</a:t>
                      </a:r>
                      <a:r>
                        <a:rPr lang="es-ES" sz="1200" b="1" baseline="0" dirty="0" smtClean="0"/>
                        <a:t> laboral</a:t>
                      </a:r>
                    </a:p>
                    <a:p>
                      <a:pPr algn="l"/>
                      <a:r>
                        <a:rPr lang="es-ES" sz="1200" b="1" dirty="0" smtClean="0"/>
                        <a:t>     Empleado media jornada</a:t>
                      </a:r>
                    </a:p>
                    <a:p>
                      <a:pPr algn="l"/>
                      <a:r>
                        <a:rPr lang="es-ES" sz="1200" b="1" dirty="0" smtClean="0"/>
                        <a:t>     Empleado</a:t>
                      </a:r>
                      <a:r>
                        <a:rPr lang="es-ES" sz="1200" b="1" baseline="0" dirty="0" smtClean="0"/>
                        <a:t> jornada completa</a:t>
                      </a:r>
                    </a:p>
                    <a:p>
                      <a:pPr algn="l"/>
                      <a:r>
                        <a:rPr lang="es-ES" sz="1200" b="1" baseline="0" dirty="0" smtClean="0"/>
                        <a:t>     Desempleado</a:t>
                      </a:r>
                    </a:p>
                    <a:p>
                      <a:pPr algn="l"/>
                      <a:r>
                        <a:rPr lang="es-ES" sz="1200" b="1" baseline="0" dirty="0" smtClean="0"/>
                        <a:t>     Baja laboral</a:t>
                      </a:r>
                      <a:endParaRPr lang="es-ES"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5</a:t>
                      </a:r>
                    </a:p>
                    <a:p>
                      <a:pPr algn="ctr"/>
                      <a:r>
                        <a:rPr lang="es-ES" sz="1200" b="1" dirty="0" smtClean="0"/>
                        <a:t>5</a:t>
                      </a:r>
                    </a:p>
                    <a:p>
                      <a:pPr algn="ctr"/>
                      <a:r>
                        <a:rPr lang="es-ES" sz="1200" b="1" dirty="0" smtClean="0"/>
                        <a:t>6</a:t>
                      </a:r>
                    </a:p>
                    <a:p>
                      <a:pPr algn="ctr"/>
                      <a:r>
                        <a:rPr lang="es-ES" sz="1200" b="1" dirty="0" smtClean="0"/>
                        <a:t>3</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ES" sz="12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s-ES" sz="1200" b="1" dirty="0" smtClean="0"/>
                        <a:t>26.3</a:t>
                      </a:r>
                    </a:p>
                    <a:p>
                      <a:pPr algn="ctr"/>
                      <a:r>
                        <a:rPr lang="es-ES" sz="1200" b="1" dirty="0" smtClean="0"/>
                        <a:t>26.3</a:t>
                      </a:r>
                    </a:p>
                    <a:p>
                      <a:pPr algn="ctr"/>
                      <a:r>
                        <a:rPr lang="es-ES" sz="1200" b="1" dirty="0" smtClean="0"/>
                        <a:t>31.6</a:t>
                      </a:r>
                    </a:p>
                    <a:p>
                      <a:pPr algn="ctr"/>
                      <a:r>
                        <a:rPr lang="es-ES" sz="1200" b="1" dirty="0" smtClean="0"/>
                        <a:t>15.8</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advClick="0" advTm="2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0" y="188913"/>
            <a:ext cx="7885113" cy="1143000"/>
          </a:xfrm>
        </p:spPr>
        <p:txBody>
          <a:bodyPr/>
          <a:lstStyle/>
          <a:p>
            <a:r>
              <a:rPr lang="es-ES" b="1" smtClean="0">
                <a:solidFill>
                  <a:schemeClr val="bg1"/>
                </a:solidFill>
              </a:rPr>
              <a:t>Cuestionarios</a:t>
            </a:r>
            <a:endParaRPr lang="es-ES" b="1" smtClean="0"/>
          </a:p>
        </p:txBody>
      </p:sp>
      <p:sp>
        <p:nvSpPr>
          <p:cNvPr id="7171" name="2 Marcador de contenido"/>
          <p:cNvSpPr>
            <a:spLocks noGrp="1"/>
          </p:cNvSpPr>
          <p:nvPr>
            <p:ph idx="1"/>
          </p:nvPr>
        </p:nvSpPr>
        <p:spPr/>
        <p:txBody>
          <a:bodyPr/>
          <a:lstStyle/>
          <a:p>
            <a:pPr algn="just"/>
            <a:r>
              <a:rPr lang="es-ES" sz="2400" b="1" dirty="0" err="1" smtClean="0"/>
              <a:t>Sheehan</a:t>
            </a:r>
            <a:r>
              <a:rPr lang="es-ES" sz="2400" b="1" dirty="0" smtClean="0"/>
              <a:t> </a:t>
            </a:r>
            <a:r>
              <a:rPr lang="es-ES" sz="2400" b="1" dirty="0" err="1" smtClean="0"/>
              <a:t>Disability</a:t>
            </a:r>
            <a:r>
              <a:rPr lang="es-ES" sz="2400" b="1" dirty="0" smtClean="0"/>
              <a:t> </a:t>
            </a:r>
            <a:r>
              <a:rPr lang="es-ES" sz="2400" b="1" dirty="0" err="1" smtClean="0"/>
              <a:t>Inventory</a:t>
            </a:r>
            <a:r>
              <a:rPr lang="es-ES" sz="2400" b="1" dirty="0" smtClean="0"/>
              <a:t> (SDI, Inventario  de  Discapacidad  de  </a:t>
            </a:r>
            <a:r>
              <a:rPr lang="es-ES" sz="2400" b="1" dirty="0" err="1" smtClean="0"/>
              <a:t>Sheehan</a:t>
            </a:r>
            <a:r>
              <a:rPr lang="es-ES" sz="2400" b="1" dirty="0" smtClean="0"/>
              <a:t> </a:t>
            </a:r>
          </a:p>
          <a:p>
            <a:pPr algn="just">
              <a:buNone/>
            </a:pPr>
            <a:endParaRPr lang="es-ES" sz="2400" b="1" dirty="0" smtClean="0"/>
          </a:p>
          <a:p>
            <a:pPr algn="just"/>
            <a:r>
              <a:rPr lang="es-ES" sz="2400" dirty="0" smtClean="0"/>
              <a:t>Es  un  test </a:t>
            </a:r>
            <a:r>
              <a:rPr lang="es-ES" sz="2400" dirty="0" err="1" smtClean="0"/>
              <a:t>autoadministrado</a:t>
            </a:r>
            <a:r>
              <a:rPr lang="es-ES" sz="2400" dirty="0" smtClean="0"/>
              <a:t> que consta de 5 ítems. Evalúa de  forma  subjetiva  el  grado  de  discapacidad  o disfunción en tres áreas de la vida:</a:t>
            </a:r>
          </a:p>
          <a:p>
            <a:pPr lvl="1" algn="just"/>
            <a:r>
              <a:rPr lang="es-ES" sz="2000" dirty="0" smtClean="0"/>
              <a:t>Laboral</a:t>
            </a:r>
          </a:p>
          <a:p>
            <a:pPr lvl="1" algn="just"/>
            <a:r>
              <a:rPr lang="es-ES" sz="2000" dirty="0" smtClean="0"/>
              <a:t>Social</a:t>
            </a:r>
          </a:p>
          <a:p>
            <a:pPr lvl="1" algn="just"/>
            <a:r>
              <a:rPr lang="es-ES" sz="2000" dirty="0" smtClean="0"/>
              <a:t>Familiar</a:t>
            </a:r>
          </a:p>
          <a:p>
            <a:pPr algn="just"/>
            <a:r>
              <a:rPr lang="es-ES" sz="2400" dirty="0" smtClean="0"/>
              <a:t>Mediante dos ítems adicionales, evalúa el grado de estrés en la última semana y el apoyo social percibido.  </a:t>
            </a:r>
            <a:endParaRPr lang="es-ES" sz="2400" dirty="0"/>
          </a:p>
        </p:txBody>
      </p:sp>
    </p:spTree>
  </p:cSld>
  <p:clrMapOvr>
    <a:masterClrMapping/>
  </p:clrMapOvr>
  <p:transition advClick="0" advTm="2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Título"/>
          <p:cNvSpPr>
            <a:spLocks noGrp="1"/>
          </p:cNvSpPr>
          <p:nvPr>
            <p:ph type="title"/>
          </p:nvPr>
        </p:nvSpPr>
        <p:spPr>
          <a:xfrm>
            <a:off x="0" y="188913"/>
            <a:ext cx="7885113" cy="1143000"/>
          </a:xfrm>
        </p:spPr>
        <p:txBody>
          <a:bodyPr/>
          <a:lstStyle/>
          <a:p>
            <a:r>
              <a:rPr lang="es-ES" b="1" smtClean="0">
                <a:solidFill>
                  <a:schemeClr val="bg1"/>
                </a:solidFill>
              </a:rPr>
              <a:t>Cuestionarios</a:t>
            </a:r>
          </a:p>
        </p:txBody>
      </p:sp>
      <p:sp>
        <p:nvSpPr>
          <p:cNvPr id="8195" name="3 Marcador de contenido"/>
          <p:cNvSpPr>
            <a:spLocks noGrp="1"/>
          </p:cNvSpPr>
          <p:nvPr>
            <p:ph idx="1"/>
          </p:nvPr>
        </p:nvSpPr>
        <p:spPr>
          <a:xfrm>
            <a:off x="395536" y="1412776"/>
            <a:ext cx="8229600" cy="4525963"/>
          </a:xfrm>
        </p:spPr>
        <p:txBody>
          <a:bodyPr/>
          <a:lstStyle/>
          <a:p>
            <a:pPr algn="just"/>
            <a:r>
              <a:rPr lang="es-ES" sz="2000" b="1" dirty="0" smtClean="0"/>
              <a:t>Cuestionario de Salud del Paciente (PHQ-9): </a:t>
            </a:r>
            <a:r>
              <a:rPr lang="es-ES" sz="2000" dirty="0" smtClean="0"/>
              <a:t>herramienta específica para el cribado de la depresión donde se puntúa la frecuencia de los 9 criterios DSM-IV, las dos últimas semanas, en una escala de 4 puntos (ningún día, varios días, más de la mitad de los días, casi todos los días). Un ítem adicional evalúa el grado de disfunción. </a:t>
            </a:r>
          </a:p>
          <a:p>
            <a:pPr algn="just"/>
            <a:endParaRPr lang="es-ES" sz="2000" dirty="0" smtClean="0"/>
          </a:p>
          <a:p>
            <a:pPr algn="just"/>
            <a:r>
              <a:rPr lang="es-ES" sz="2000" b="1" dirty="0" smtClean="0"/>
              <a:t>Cuestionario de Salud del Paciente (PHQ-15): </a:t>
            </a:r>
            <a:r>
              <a:rPr lang="es-ES" sz="2000" dirty="0" smtClean="0"/>
              <a:t>consta de 15 ítems que evalúan la presencia de 15 problemas físicos en una escala de 3 puntos (nada, un poco, mucho) durante las 4 semanas previas. </a:t>
            </a:r>
          </a:p>
          <a:p>
            <a:pPr algn="just"/>
            <a:endParaRPr lang="es-ES" sz="2000" dirty="0" smtClean="0"/>
          </a:p>
          <a:p>
            <a:pPr algn="just"/>
            <a:r>
              <a:rPr lang="es-ES" sz="2000" b="1" dirty="0" smtClean="0"/>
              <a:t>Trastorno de Ansiedad Generalizada(GAD-7): </a:t>
            </a:r>
            <a:r>
              <a:rPr lang="es-ES" sz="2000" dirty="0" smtClean="0"/>
              <a:t>compuesto por 7 ítems que evalúan la presencia de 7 síntomas de ansiedad durante las últimas dos semanas. Es útil para el cribado del trastorno de ansiedad generalizada, pero también puede servir para evaluar otros trastornos de ansiedad. </a:t>
            </a:r>
          </a:p>
          <a:p>
            <a:pPr algn="just"/>
            <a:endParaRPr lang="es-ES" sz="2000" dirty="0" smtClean="0"/>
          </a:p>
          <a:p>
            <a:pPr algn="just"/>
            <a:endParaRPr lang="en-US" sz="2000" dirty="0" smtClean="0"/>
          </a:p>
        </p:txBody>
      </p:sp>
    </p:spTree>
  </p:cSld>
  <p:clrMapOvr>
    <a:masterClrMapping/>
  </p:clrMapOvr>
  <p:transition advClick="0" advTm="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0" y="260350"/>
            <a:ext cx="7020272" cy="1008063"/>
          </a:xfrm>
        </p:spPr>
        <p:txBody>
          <a:bodyPr/>
          <a:lstStyle/>
          <a:p>
            <a:r>
              <a:rPr lang="es-ES" b="1" smtClean="0">
                <a:solidFill>
                  <a:schemeClr val="bg1"/>
                </a:solidFill>
              </a:rPr>
              <a:t>	Resultados I </a:t>
            </a:r>
          </a:p>
        </p:txBody>
      </p:sp>
      <p:sp>
        <p:nvSpPr>
          <p:cNvPr id="11" name="10 CuadroTexto"/>
          <p:cNvSpPr txBox="1"/>
          <p:nvPr/>
        </p:nvSpPr>
        <p:spPr>
          <a:xfrm>
            <a:off x="0" y="1412776"/>
            <a:ext cx="9144000" cy="461665"/>
          </a:xfrm>
          <a:prstGeom prst="rect">
            <a:avLst/>
          </a:prstGeom>
          <a:noFill/>
        </p:spPr>
        <p:txBody>
          <a:bodyPr wrap="square">
            <a:spAutoFit/>
          </a:bodyPr>
          <a:lstStyle/>
          <a:p>
            <a:pPr algn="ctr">
              <a:defRPr/>
            </a:pPr>
            <a:r>
              <a:rPr lang="es-ES" sz="2400" b="1" dirty="0" smtClean="0">
                <a:latin typeface="+mn-lt"/>
              </a:rPr>
              <a:t>Correlación </a:t>
            </a:r>
            <a:r>
              <a:rPr lang="es-ES" sz="2400" b="1" dirty="0">
                <a:latin typeface="+mn-lt"/>
              </a:rPr>
              <a:t>entre intensidad </a:t>
            </a:r>
            <a:r>
              <a:rPr lang="es-ES" sz="2400" b="1">
                <a:latin typeface="+mn-lt"/>
              </a:rPr>
              <a:t>de </a:t>
            </a:r>
            <a:r>
              <a:rPr lang="es-ES" sz="2400" b="1" smtClean="0">
                <a:latin typeface="+mn-lt"/>
              </a:rPr>
              <a:t>depresión y discapacidad subjetiva</a:t>
            </a:r>
            <a:endParaRPr lang="es-ES" sz="2400" b="1" dirty="0">
              <a:latin typeface="+mn-lt"/>
            </a:endParaRPr>
          </a:p>
        </p:txBody>
      </p:sp>
      <p:sp>
        <p:nvSpPr>
          <p:cNvPr id="8" name="7 CuadroTexto"/>
          <p:cNvSpPr txBox="1"/>
          <p:nvPr/>
        </p:nvSpPr>
        <p:spPr>
          <a:xfrm>
            <a:off x="1187624" y="5229200"/>
            <a:ext cx="1152128" cy="646331"/>
          </a:xfrm>
          <a:prstGeom prst="rect">
            <a:avLst/>
          </a:prstGeom>
          <a:noFill/>
          <a:ln>
            <a:solidFill>
              <a:srgbClr val="FF0000"/>
            </a:solidFill>
          </a:ln>
        </p:spPr>
        <p:txBody>
          <a:bodyPr wrap="square" rtlCol="0">
            <a:spAutoFit/>
          </a:bodyPr>
          <a:lstStyle/>
          <a:p>
            <a:r>
              <a:rPr lang="es-ES" smtClean="0"/>
              <a:t>r=0.483</a:t>
            </a:r>
          </a:p>
          <a:p>
            <a:r>
              <a:rPr lang="es-ES" smtClean="0"/>
              <a:t>p=0,036</a:t>
            </a:r>
            <a:endParaRPr lang="es-ES"/>
          </a:p>
        </p:txBody>
      </p:sp>
      <p:sp>
        <p:nvSpPr>
          <p:cNvPr id="9" name="8 CuadroTexto"/>
          <p:cNvSpPr txBox="1"/>
          <p:nvPr/>
        </p:nvSpPr>
        <p:spPr>
          <a:xfrm>
            <a:off x="4139952" y="5229200"/>
            <a:ext cx="1152128" cy="646331"/>
          </a:xfrm>
          <a:prstGeom prst="rect">
            <a:avLst/>
          </a:prstGeom>
          <a:noFill/>
          <a:ln>
            <a:solidFill>
              <a:srgbClr val="FF0000"/>
            </a:solidFill>
          </a:ln>
        </p:spPr>
        <p:txBody>
          <a:bodyPr wrap="square" rtlCol="0">
            <a:spAutoFit/>
          </a:bodyPr>
          <a:lstStyle/>
          <a:p>
            <a:r>
              <a:rPr lang="es-ES" smtClean="0">
                <a:solidFill>
                  <a:sysClr val="windowText" lastClr="000000"/>
                </a:solidFill>
              </a:rPr>
              <a:t>r=0,469 p=0,043</a:t>
            </a:r>
            <a:endParaRPr lang="es-ES">
              <a:solidFill>
                <a:sysClr val="windowText" lastClr="000000"/>
              </a:solidFill>
            </a:endParaRPr>
          </a:p>
        </p:txBody>
      </p:sp>
      <p:pic>
        <p:nvPicPr>
          <p:cNvPr id="2050" name="Picture 2"/>
          <p:cNvPicPr>
            <a:picLocks noChangeAspect="1" noChangeArrowheads="1"/>
          </p:cNvPicPr>
          <p:nvPr/>
        </p:nvPicPr>
        <p:blipFill>
          <a:blip r:embed="rId2" cstate="print"/>
          <a:srcRect/>
          <a:stretch>
            <a:fillRect/>
          </a:stretch>
        </p:blipFill>
        <p:spPr bwMode="auto">
          <a:xfrm>
            <a:off x="2987824" y="2636912"/>
            <a:ext cx="3050702" cy="2448272"/>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1" y="2636912"/>
            <a:ext cx="3059831" cy="2453684"/>
          </a:xfrm>
          <a:prstGeom prst="rect">
            <a:avLst/>
          </a:prstGeom>
          <a:noFill/>
          <a:ln w="9525">
            <a:noFill/>
            <a:miter lim="800000"/>
            <a:headEnd/>
            <a:tailEnd/>
          </a:ln>
          <a:effectLst/>
        </p:spPr>
      </p:pic>
      <p:pic>
        <p:nvPicPr>
          <p:cNvPr id="2" name="Picture 4"/>
          <p:cNvPicPr>
            <a:picLocks noChangeAspect="1" noChangeArrowheads="1"/>
          </p:cNvPicPr>
          <p:nvPr/>
        </p:nvPicPr>
        <p:blipFill>
          <a:blip r:embed="rId4" cstate="print"/>
          <a:srcRect/>
          <a:stretch>
            <a:fillRect/>
          </a:stretch>
        </p:blipFill>
        <p:spPr bwMode="auto">
          <a:xfrm>
            <a:off x="6012160" y="2636912"/>
            <a:ext cx="2983475" cy="2448272"/>
          </a:xfrm>
          <a:prstGeom prst="rect">
            <a:avLst/>
          </a:prstGeom>
          <a:noFill/>
          <a:ln w="9525">
            <a:noFill/>
            <a:miter lim="800000"/>
            <a:headEnd/>
            <a:tailEnd/>
          </a:ln>
          <a:effectLst/>
        </p:spPr>
      </p:pic>
      <p:sp>
        <p:nvSpPr>
          <p:cNvPr id="12" name="11 CuadroTexto"/>
          <p:cNvSpPr txBox="1"/>
          <p:nvPr/>
        </p:nvSpPr>
        <p:spPr>
          <a:xfrm>
            <a:off x="7164288" y="5229200"/>
            <a:ext cx="1152128" cy="646331"/>
          </a:xfrm>
          <a:prstGeom prst="rect">
            <a:avLst/>
          </a:prstGeom>
          <a:noFill/>
          <a:ln>
            <a:solidFill>
              <a:schemeClr val="bg1"/>
            </a:solidFill>
          </a:ln>
        </p:spPr>
        <p:txBody>
          <a:bodyPr wrap="square" rtlCol="0">
            <a:spAutoFit/>
          </a:bodyPr>
          <a:lstStyle/>
          <a:p>
            <a:r>
              <a:rPr lang="es-ES" smtClean="0">
                <a:solidFill>
                  <a:sysClr val="windowText" lastClr="000000"/>
                </a:solidFill>
              </a:rPr>
              <a:t>r=0,401 p=0,089</a:t>
            </a:r>
            <a:endParaRPr lang="es-ES">
              <a:solidFill>
                <a:sysClr val="windowText" lastClr="000000"/>
              </a:solidFill>
            </a:endParaRPr>
          </a:p>
        </p:txBody>
      </p:sp>
    </p:spTree>
  </p:cSld>
  <p:clrMapOvr>
    <a:masterClrMapping/>
  </p:clrMapOvr>
  <p:transition advClick="0" advTm="2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0" y="260350"/>
            <a:ext cx="7020272" cy="1008063"/>
          </a:xfrm>
        </p:spPr>
        <p:txBody>
          <a:bodyPr/>
          <a:lstStyle/>
          <a:p>
            <a:r>
              <a:rPr lang="es-ES" b="1" smtClean="0">
                <a:solidFill>
                  <a:schemeClr val="bg1"/>
                </a:solidFill>
              </a:rPr>
              <a:t>	Resultados I </a:t>
            </a:r>
          </a:p>
        </p:txBody>
      </p:sp>
      <p:sp>
        <p:nvSpPr>
          <p:cNvPr id="11" name="10 CuadroTexto"/>
          <p:cNvSpPr txBox="1"/>
          <p:nvPr/>
        </p:nvSpPr>
        <p:spPr>
          <a:xfrm>
            <a:off x="0" y="1412776"/>
            <a:ext cx="9144000" cy="461665"/>
          </a:xfrm>
          <a:prstGeom prst="rect">
            <a:avLst/>
          </a:prstGeom>
          <a:noFill/>
        </p:spPr>
        <p:txBody>
          <a:bodyPr wrap="square">
            <a:spAutoFit/>
          </a:bodyPr>
          <a:lstStyle/>
          <a:p>
            <a:pPr algn="ctr">
              <a:defRPr/>
            </a:pPr>
            <a:r>
              <a:rPr lang="es-ES" sz="2400" b="1" dirty="0" smtClean="0">
                <a:latin typeface="+mn-lt"/>
              </a:rPr>
              <a:t>Correlación </a:t>
            </a:r>
            <a:r>
              <a:rPr lang="es-ES" sz="2400" b="1" dirty="0">
                <a:latin typeface="+mn-lt"/>
              </a:rPr>
              <a:t>entre intensidad </a:t>
            </a:r>
            <a:r>
              <a:rPr lang="es-ES" sz="2400" b="1">
                <a:latin typeface="+mn-lt"/>
              </a:rPr>
              <a:t>de </a:t>
            </a:r>
            <a:r>
              <a:rPr lang="es-ES" sz="2400" b="1" smtClean="0">
                <a:latin typeface="+mn-lt"/>
              </a:rPr>
              <a:t>ansiedad y discapacidad subjetiva</a:t>
            </a:r>
            <a:endParaRPr lang="es-ES" sz="2400" b="1" dirty="0">
              <a:latin typeface="+mn-lt"/>
            </a:endParaRPr>
          </a:p>
        </p:txBody>
      </p:sp>
      <p:sp>
        <p:nvSpPr>
          <p:cNvPr id="8" name="7 CuadroTexto"/>
          <p:cNvSpPr txBox="1"/>
          <p:nvPr/>
        </p:nvSpPr>
        <p:spPr>
          <a:xfrm>
            <a:off x="1115616" y="5157192"/>
            <a:ext cx="1152128" cy="646331"/>
          </a:xfrm>
          <a:prstGeom prst="rect">
            <a:avLst/>
          </a:prstGeom>
          <a:noFill/>
          <a:ln>
            <a:noFill/>
          </a:ln>
        </p:spPr>
        <p:txBody>
          <a:bodyPr wrap="square" rtlCol="0">
            <a:spAutoFit/>
          </a:bodyPr>
          <a:lstStyle/>
          <a:p>
            <a:r>
              <a:rPr lang="es-ES" smtClean="0"/>
              <a:t>r=0,174 p=0,477</a:t>
            </a:r>
            <a:endParaRPr lang="es-ES"/>
          </a:p>
        </p:txBody>
      </p:sp>
      <p:sp>
        <p:nvSpPr>
          <p:cNvPr id="9" name="8 CuadroTexto"/>
          <p:cNvSpPr txBox="1"/>
          <p:nvPr/>
        </p:nvSpPr>
        <p:spPr>
          <a:xfrm>
            <a:off x="3995936" y="5157192"/>
            <a:ext cx="1152128" cy="646331"/>
          </a:xfrm>
          <a:prstGeom prst="rect">
            <a:avLst/>
          </a:prstGeom>
          <a:noFill/>
          <a:ln>
            <a:noFill/>
          </a:ln>
        </p:spPr>
        <p:txBody>
          <a:bodyPr wrap="square" rtlCol="0">
            <a:spAutoFit/>
          </a:bodyPr>
          <a:lstStyle/>
          <a:p>
            <a:r>
              <a:rPr lang="es-ES" smtClean="0">
                <a:solidFill>
                  <a:sysClr val="windowText" lastClr="000000"/>
                </a:solidFill>
              </a:rPr>
              <a:t>r=-0,005 p=0,985</a:t>
            </a:r>
            <a:endParaRPr lang="es-ES">
              <a:solidFill>
                <a:sysClr val="windowText" lastClr="000000"/>
              </a:solidFill>
            </a:endParaRPr>
          </a:p>
        </p:txBody>
      </p:sp>
      <p:pic>
        <p:nvPicPr>
          <p:cNvPr id="3074" name="Picture 2"/>
          <p:cNvPicPr>
            <a:picLocks noChangeAspect="1" noChangeArrowheads="1"/>
          </p:cNvPicPr>
          <p:nvPr/>
        </p:nvPicPr>
        <p:blipFill>
          <a:blip r:embed="rId2" cstate="print"/>
          <a:srcRect/>
          <a:stretch>
            <a:fillRect/>
          </a:stretch>
        </p:blipFill>
        <p:spPr bwMode="auto">
          <a:xfrm>
            <a:off x="5868144" y="2564904"/>
            <a:ext cx="3073342" cy="2462582"/>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cstate="print"/>
          <a:srcRect/>
          <a:stretch>
            <a:fillRect/>
          </a:stretch>
        </p:blipFill>
        <p:spPr bwMode="auto">
          <a:xfrm>
            <a:off x="2915816" y="2564904"/>
            <a:ext cx="3055483" cy="2448272"/>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cstate="print"/>
          <a:srcRect/>
          <a:stretch>
            <a:fillRect/>
          </a:stretch>
        </p:blipFill>
        <p:spPr bwMode="auto">
          <a:xfrm>
            <a:off x="0" y="2564904"/>
            <a:ext cx="3055483" cy="2448272"/>
          </a:xfrm>
          <a:prstGeom prst="rect">
            <a:avLst/>
          </a:prstGeom>
          <a:noFill/>
          <a:ln w="9525">
            <a:noFill/>
            <a:miter lim="800000"/>
            <a:headEnd/>
            <a:tailEnd/>
          </a:ln>
          <a:effectLst/>
        </p:spPr>
      </p:pic>
      <p:sp>
        <p:nvSpPr>
          <p:cNvPr id="12" name="11 CuadroTexto"/>
          <p:cNvSpPr txBox="1"/>
          <p:nvPr/>
        </p:nvSpPr>
        <p:spPr>
          <a:xfrm>
            <a:off x="7092280" y="5157192"/>
            <a:ext cx="1152128" cy="646331"/>
          </a:xfrm>
          <a:prstGeom prst="rect">
            <a:avLst/>
          </a:prstGeom>
          <a:noFill/>
          <a:ln>
            <a:noFill/>
          </a:ln>
        </p:spPr>
        <p:txBody>
          <a:bodyPr wrap="square" rtlCol="0">
            <a:spAutoFit/>
          </a:bodyPr>
          <a:lstStyle/>
          <a:p>
            <a:r>
              <a:rPr lang="es-ES" smtClean="0">
                <a:solidFill>
                  <a:sysClr val="windowText" lastClr="000000"/>
                </a:solidFill>
              </a:rPr>
              <a:t>r=0,118 p=0,632</a:t>
            </a:r>
            <a:endParaRPr lang="es-ES">
              <a:solidFill>
                <a:sysClr val="windowText" lastClr="000000"/>
              </a:solidFill>
            </a:endParaRPr>
          </a:p>
        </p:txBody>
      </p:sp>
    </p:spTree>
  </p:cSld>
  <p:clrMapOvr>
    <a:masterClrMapping/>
  </p:clrMapOvr>
  <p:transition advClick="0" advTm="20000"/>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1222</TotalTime>
  <Words>844</Words>
  <Application>Microsoft Office PowerPoint</Application>
  <PresentationFormat>Presentación en pantalla (4:3)</PresentationFormat>
  <Paragraphs>119</Paragraphs>
  <Slides>12</Slides>
  <Notes>4</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 Relación entre malestar emocional y la disfunción subjetiva y objetiva </vt:lpstr>
      <vt:lpstr>Introducción </vt:lpstr>
      <vt:lpstr>Objetivo </vt:lpstr>
      <vt:lpstr>Método</vt:lpstr>
      <vt:lpstr>Muestra </vt:lpstr>
      <vt:lpstr>Cuestionarios</vt:lpstr>
      <vt:lpstr>Cuestionarios</vt:lpstr>
      <vt:lpstr> Resultados I </vt:lpstr>
      <vt:lpstr> Resultados I </vt:lpstr>
      <vt:lpstr> Resultados I </vt:lpstr>
      <vt:lpstr> Resultados I </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cristinag</dc:creator>
  <cp:lastModifiedBy>Nuria Recover</cp:lastModifiedBy>
  <cp:revision>212</cp:revision>
  <dcterms:created xsi:type="dcterms:W3CDTF">2013-10-15T11:05:59Z</dcterms:created>
  <dcterms:modified xsi:type="dcterms:W3CDTF">2015-11-04T13:07:39Z</dcterms:modified>
</cp:coreProperties>
</file>