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65" r:id="rId4"/>
    <p:sldId id="266" r:id="rId5"/>
    <p:sldId id="257" r:id="rId6"/>
    <p:sldId id="275" r:id="rId7"/>
    <p:sldId id="258" r:id="rId8"/>
    <p:sldId id="274" r:id="rId9"/>
    <p:sldId id="270" r:id="rId10"/>
    <p:sldId id="273" r:id="rId11"/>
    <p:sldId id="268" r:id="rId12"/>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uario" initials="U"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1326"/>
    <a:srgbClr val="C090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Estilo claro 2 - Acento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B9631B5-78F2-41C9-869B-9F39066F8104}" styleName="Estilo medio 3 - Énfasis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Estilo claro 1 - Acento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E171933-4619-4E11-9A3F-F7608DF75F80}" styleName="Estilo medio 1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37CE84F3-28C3-443E-9E96-99CF82512B78}" styleName="Estilo oscuro 1 - Énfasis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Estilo medio 4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3" d="100"/>
          <a:sy n="73" d="100"/>
        </p:scale>
        <p:origin x="-1076"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Libro1"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Libro1"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Libro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38"/>
    </mc:Choice>
    <mc:Fallback>
      <c:style val="3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8566151453290594E-2"/>
          <c:y val="0.18267979654274691"/>
          <c:w val="0.93445853990473349"/>
          <c:h val="0.71858872907268556"/>
        </c:manualLayout>
      </c:layout>
      <c:barChart>
        <c:barDir val="col"/>
        <c:grouping val="clustered"/>
        <c:varyColors val="0"/>
        <c:ser>
          <c:idx val="0"/>
          <c:order val="0"/>
          <c:invertIfNegative val="0"/>
          <c:dLbls>
            <c:dLbl>
              <c:idx val="0"/>
              <c:layout>
                <c:manualLayout>
                  <c:x val="0"/>
                  <c:y val="0.39629165941729733"/>
                </c:manualLayout>
              </c:layout>
              <c:showLegendKey val="0"/>
              <c:showVal val="1"/>
              <c:showCatName val="0"/>
              <c:showSerName val="0"/>
              <c:showPercent val="0"/>
              <c:showBubbleSize val="0"/>
            </c:dLbl>
            <c:dLbl>
              <c:idx val="1"/>
              <c:layout>
                <c:manualLayout>
                  <c:x val="0"/>
                  <c:y val="0.22278250759662227"/>
                </c:manualLayout>
              </c:layout>
              <c:showLegendKey val="0"/>
              <c:showVal val="1"/>
              <c:showCatName val="0"/>
              <c:showSerName val="0"/>
              <c:showPercent val="0"/>
              <c:showBubbleSize val="0"/>
            </c:dLbl>
            <c:dLbl>
              <c:idx val="2"/>
              <c:layout>
                <c:manualLayout>
                  <c:x val="0"/>
                  <c:y val="0.22587646206951648"/>
                </c:manualLayout>
              </c:layout>
              <c:showLegendKey val="0"/>
              <c:showVal val="1"/>
              <c:showCatName val="0"/>
              <c:showSerName val="0"/>
              <c:showPercent val="0"/>
              <c:showBubbleSize val="0"/>
            </c:dLbl>
            <c:dLbl>
              <c:idx val="3"/>
              <c:layout>
                <c:manualLayout>
                  <c:x val="0"/>
                  <c:y val="0.12686212253219475"/>
                </c:manualLayout>
              </c:layout>
              <c:showLegendKey val="0"/>
              <c:showVal val="1"/>
              <c:showCatName val="0"/>
              <c:showSerName val="0"/>
              <c:showPercent val="0"/>
              <c:showBubbleSize val="0"/>
            </c:dLbl>
            <c:txPr>
              <a:bodyPr/>
              <a:lstStyle/>
              <a:p>
                <a:pPr>
                  <a:defRPr b="1">
                    <a:solidFill>
                      <a:schemeClr val="bg1"/>
                    </a:solidFill>
                  </a:defRPr>
                </a:pPr>
                <a:endParaRPr lang="es-ES"/>
              </a:p>
            </c:txPr>
            <c:showLegendKey val="0"/>
            <c:showVal val="1"/>
            <c:showCatName val="0"/>
            <c:showSerName val="0"/>
            <c:showPercent val="0"/>
            <c:showBubbleSize val="0"/>
            <c:showLeaderLines val="0"/>
          </c:dLbls>
          <c:cat>
            <c:strRef>
              <c:f>Hoja1!$F$3:$I$3</c:f>
              <c:strCache>
                <c:ptCount val="4"/>
                <c:pt idx="0">
                  <c:v>Psicológico</c:v>
                </c:pt>
                <c:pt idx="1">
                  <c:v>Salud física</c:v>
                </c:pt>
                <c:pt idx="2">
                  <c:v>Relaciones sociales</c:v>
                </c:pt>
                <c:pt idx="3">
                  <c:v>Ambiente</c:v>
                </c:pt>
              </c:strCache>
            </c:strRef>
          </c:cat>
          <c:val>
            <c:numRef>
              <c:f>Hoja1!$F$4:$I$4</c:f>
              <c:numCache>
                <c:formatCode>General</c:formatCode>
                <c:ptCount val="4"/>
                <c:pt idx="0">
                  <c:v>-0.65800000000000203</c:v>
                </c:pt>
                <c:pt idx="1">
                  <c:v>-0.37400000000000078</c:v>
                </c:pt>
                <c:pt idx="2">
                  <c:v>-0.39200000000000101</c:v>
                </c:pt>
                <c:pt idx="3">
                  <c:v>-0.21100000000000024</c:v>
                </c:pt>
              </c:numCache>
            </c:numRef>
          </c:val>
        </c:ser>
        <c:dLbls>
          <c:showLegendKey val="0"/>
          <c:showVal val="0"/>
          <c:showCatName val="0"/>
          <c:showSerName val="0"/>
          <c:showPercent val="0"/>
          <c:showBubbleSize val="0"/>
        </c:dLbls>
        <c:gapWidth val="75"/>
        <c:overlap val="-25"/>
        <c:axId val="43892096"/>
        <c:axId val="42857600"/>
      </c:barChart>
      <c:catAx>
        <c:axId val="43892096"/>
        <c:scaling>
          <c:orientation val="minMax"/>
        </c:scaling>
        <c:delete val="0"/>
        <c:axPos val="b"/>
        <c:majorTickMark val="none"/>
        <c:minorTickMark val="none"/>
        <c:tickLblPos val="none"/>
        <c:crossAx val="42857600"/>
        <c:crosses val="autoZero"/>
        <c:auto val="1"/>
        <c:lblAlgn val="ctr"/>
        <c:lblOffset val="100"/>
        <c:noMultiLvlLbl val="0"/>
      </c:catAx>
      <c:valAx>
        <c:axId val="42857600"/>
        <c:scaling>
          <c:orientation val="minMax"/>
        </c:scaling>
        <c:delete val="0"/>
        <c:axPos val="l"/>
        <c:majorGridlines/>
        <c:numFmt formatCode="General" sourceLinked="1"/>
        <c:majorTickMark val="none"/>
        <c:minorTickMark val="none"/>
        <c:tickLblPos val="nextTo"/>
        <c:crossAx val="43892096"/>
        <c:crosses val="autoZero"/>
        <c:crossBetween val="between"/>
      </c:valAx>
    </c:plotArea>
    <c:plotVisOnly val="1"/>
    <c:dispBlanksAs val="gap"/>
    <c:showDLblsOverMax val="0"/>
  </c:chart>
  <c:txPr>
    <a:bodyPr/>
    <a:lstStyle/>
    <a:p>
      <a:pPr>
        <a:defRPr sz="1800"/>
      </a:pPr>
      <a:endParaRPr lang="es-ES"/>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38"/>
    </mc:Choice>
    <mc:Fallback>
      <c:style val="3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78485579524353"/>
          <c:y val="0.13004117780327204"/>
          <c:w val="0.85695582886172861"/>
          <c:h val="0.83472518205047974"/>
        </c:manualLayout>
      </c:layout>
      <c:barChart>
        <c:barDir val="col"/>
        <c:grouping val="stacked"/>
        <c:varyColors val="0"/>
        <c:ser>
          <c:idx val="0"/>
          <c:order val="0"/>
          <c:invertIfNegative val="0"/>
          <c:dLbls>
            <c:txPr>
              <a:bodyPr/>
              <a:lstStyle/>
              <a:p>
                <a:pPr>
                  <a:defRPr b="1">
                    <a:solidFill>
                      <a:schemeClr val="bg1"/>
                    </a:solidFill>
                  </a:defRPr>
                </a:pPr>
                <a:endParaRPr lang="es-ES"/>
              </a:p>
            </c:txPr>
            <c:showLegendKey val="0"/>
            <c:showVal val="1"/>
            <c:showCatName val="0"/>
            <c:showSerName val="0"/>
            <c:showPercent val="0"/>
            <c:showBubbleSize val="0"/>
            <c:showLeaderLines val="0"/>
          </c:dLbls>
          <c:cat>
            <c:strRef>
              <c:f>Hoja1!$F$5:$I$5</c:f>
              <c:strCache>
                <c:ptCount val="4"/>
                <c:pt idx="0">
                  <c:v>Psicológico</c:v>
                </c:pt>
                <c:pt idx="1">
                  <c:v>Salud física</c:v>
                </c:pt>
                <c:pt idx="2">
                  <c:v>Relaciones sociales</c:v>
                </c:pt>
                <c:pt idx="3">
                  <c:v>Ambiente</c:v>
                </c:pt>
              </c:strCache>
            </c:strRef>
          </c:cat>
          <c:val>
            <c:numRef>
              <c:f>Hoja1!$F$6:$I$6</c:f>
              <c:numCache>
                <c:formatCode>General</c:formatCode>
                <c:ptCount val="4"/>
                <c:pt idx="0">
                  <c:v>-0.72500000000000064</c:v>
                </c:pt>
                <c:pt idx="1">
                  <c:v>-0.51100000000000001</c:v>
                </c:pt>
                <c:pt idx="2">
                  <c:v>-0.65000000000000235</c:v>
                </c:pt>
                <c:pt idx="3">
                  <c:v>-0.55100000000000005</c:v>
                </c:pt>
              </c:numCache>
            </c:numRef>
          </c:val>
        </c:ser>
        <c:dLbls>
          <c:showLegendKey val="0"/>
          <c:showVal val="0"/>
          <c:showCatName val="0"/>
          <c:showSerName val="0"/>
          <c:showPercent val="0"/>
          <c:showBubbleSize val="0"/>
        </c:dLbls>
        <c:gapWidth val="55"/>
        <c:overlap val="100"/>
        <c:axId val="42910848"/>
        <c:axId val="42912384"/>
      </c:barChart>
      <c:catAx>
        <c:axId val="42910848"/>
        <c:scaling>
          <c:orientation val="minMax"/>
        </c:scaling>
        <c:delete val="1"/>
        <c:axPos val="b"/>
        <c:majorTickMark val="none"/>
        <c:minorTickMark val="none"/>
        <c:tickLblPos val="none"/>
        <c:crossAx val="42912384"/>
        <c:crosses val="autoZero"/>
        <c:auto val="1"/>
        <c:lblAlgn val="ctr"/>
        <c:lblOffset val="100"/>
        <c:noMultiLvlLbl val="0"/>
      </c:catAx>
      <c:valAx>
        <c:axId val="42912384"/>
        <c:scaling>
          <c:orientation val="minMax"/>
        </c:scaling>
        <c:delete val="0"/>
        <c:axPos val="l"/>
        <c:majorGridlines/>
        <c:numFmt formatCode="General" sourceLinked="1"/>
        <c:majorTickMark val="none"/>
        <c:minorTickMark val="none"/>
        <c:tickLblPos val="nextTo"/>
        <c:crossAx val="42910848"/>
        <c:crosses val="autoZero"/>
        <c:crossBetween val="between"/>
      </c:valAx>
    </c:plotArea>
    <c:plotVisOnly val="1"/>
    <c:dispBlanksAs val="gap"/>
    <c:showDLblsOverMax val="0"/>
  </c:chart>
  <c:txPr>
    <a:bodyPr/>
    <a:lstStyle/>
    <a:p>
      <a:pPr>
        <a:defRPr sz="1800"/>
      </a:pPr>
      <a:endParaRPr lang="es-E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38"/>
    </mc:Choice>
    <mc:Fallback>
      <c:style val="38"/>
    </mc:Fallback>
  </mc:AlternateContent>
  <c:chart>
    <c:autoTitleDeleted val="1"/>
    <c:plotArea>
      <c:layout>
        <c:manualLayout>
          <c:layoutTarget val="inner"/>
          <c:xMode val="edge"/>
          <c:yMode val="edge"/>
          <c:x val="0.12871939349734088"/>
          <c:y val="0.1391537051438729"/>
          <c:w val="0.84790629019801078"/>
          <c:h val="0.81014876552177961"/>
        </c:manualLayout>
      </c:layout>
      <c:barChart>
        <c:barDir val="col"/>
        <c:grouping val="stacked"/>
        <c:varyColors val="0"/>
        <c:ser>
          <c:idx val="0"/>
          <c:order val="0"/>
          <c:invertIfNegative val="0"/>
          <c:dLbls>
            <c:txPr>
              <a:bodyPr/>
              <a:lstStyle/>
              <a:p>
                <a:pPr>
                  <a:defRPr b="1">
                    <a:solidFill>
                      <a:schemeClr val="bg1"/>
                    </a:solidFill>
                  </a:defRPr>
                </a:pPr>
                <a:endParaRPr lang="es-ES"/>
              </a:p>
            </c:txPr>
            <c:showLegendKey val="0"/>
            <c:showVal val="1"/>
            <c:showCatName val="0"/>
            <c:showSerName val="0"/>
            <c:showPercent val="0"/>
            <c:showBubbleSize val="0"/>
            <c:showLeaderLines val="0"/>
          </c:dLbls>
          <c:cat>
            <c:strRef>
              <c:f>Hoja1!$F$5:$I$5</c:f>
              <c:strCache>
                <c:ptCount val="4"/>
                <c:pt idx="0">
                  <c:v>Psicológico</c:v>
                </c:pt>
                <c:pt idx="1">
                  <c:v>Salud física</c:v>
                </c:pt>
                <c:pt idx="2">
                  <c:v>Relaciones sociales</c:v>
                </c:pt>
                <c:pt idx="3">
                  <c:v>Ambiente</c:v>
                </c:pt>
              </c:strCache>
            </c:strRef>
          </c:cat>
          <c:val>
            <c:numRef>
              <c:f>Hoja1!$F$6:$I$6</c:f>
              <c:numCache>
                <c:formatCode>General</c:formatCode>
                <c:ptCount val="4"/>
                <c:pt idx="0">
                  <c:v>-0.27100000000000002</c:v>
                </c:pt>
                <c:pt idx="1">
                  <c:v>-0.42400000000000032</c:v>
                </c:pt>
                <c:pt idx="2">
                  <c:v>-0.26100000000000001</c:v>
                </c:pt>
                <c:pt idx="3">
                  <c:v>-0.223</c:v>
                </c:pt>
              </c:numCache>
            </c:numRef>
          </c:val>
        </c:ser>
        <c:dLbls>
          <c:showLegendKey val="0"/>
          <c:showVal val="0"/>
          <c:showCatName val="0"/>
          <c:showSerName val="0"/>
          <c:showPercent val="0"/>
          <c:showBubbleSize val="0"/>
        </c:dLbls>
        <c:gapWidth val="75"/>
        <c:overlap val="100"/>
        <c:axId val="43035264"/>
        <c:axId val="43049344"/>
      </c:barChart>
      <c:catAx>
        <c:axId val="43035264"/>
        <c:scaling>
          <c:orientation val="minMax"/>
        </c:scaling>
        <c:delete val="1"/>
        <c:axPos val="b"/>
        <c:majorTickMark val="none"/>
        <c:minorTickMark val="none"/>
        <c:tickLblPos val="none"/>
        <c:crossAx val="43049344"/>
        <c:crosses val="autoZero"/>
        <c:auto val="1"/>
        <c:lblAlgn val="ctr"/>
        <c:lblOffset val="100"/>
        <c:noMultiLvlLbl val="0"/>
      </c:catAx>
      <c:valAx>
        <c:axId val="43049344"/>
        <c:scaling>
          <c:orientation val="minMax"/>
          <c:max val="0"/>
          <c:min val="-0.70000000000000007"/>
        </c:scaling>
        <c:delete val="0"/>
        <c:axPos val="l"/>
        <c:majorGridlines/>
        <c:numFmt formatCode="General" sourceLinked="1"/>
        <c:majorTickMark val="none"/>
        <c:minorTickMark val="none"/>
        <c:tickLblPos val="nextTo"/>
        <c:spPr>
          <a:ln w="9525">
            <a:noFill/>
          </a:ln>
        </c:spPr>
        <c:crossAx val="43035264"/>
        <c:crosses val="autoZero"/>
        <c:crossBetween val="between"/>
        <c:majorUnit val="0.1"/>
        <c:minorUnit val="2.0000000000000004E-2"/>
      </c:valAx>
    </c:plotArea>
    <c:plotVisOnly val="1"/>
    <c:dispBlanksAs val="gap"/>
    <c:showDLblsOverMax val="0"/>
  </c:chart>
  <c:txPr>
    <a:bodyPr/>
    <a:lstStyle/>
    <a:p>
      <a:pPr>
        <a:defRPr sz="1800"/>
      </a:pPr>
      <a:endParaRPr lang="es-E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0.1028</cdr:x>
      <cdr:y>0.07018</cdr:y>
    </cdr:from>
    <cdr:to>
      <cdr:x>0.28972</cdr:x>
      <cdr:y>0.17781</cdr:y>
    </cdr:to>
    <cdr:sp macro="" textlink="">
      <cdr:nvSpPr>
        <cdr:cNvPr id="2" name="1 CuadroTexto"/>
        <cdr:cNvSpPr txBox="1"/>
      </cdr:nvSpPr>
      <cdr:spPr>
        <a:xfrm xmlns:a="http://schemas.openxmlformats.org/drawingml/2006/main">
          <a:off x="792088" y="267819"/>
          <a:ext cx="1440160" cy="41076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s-ES" sz="1600" b="1" dirty="0"/>
            <a:t>Psicológico</a:t>
          </a:r>
        </a:p>
      </cdr:txBody>
    </cdr:sp>
  </cdr:relSizeAnchor>
  <cdr:relSizeAnchor xmlns:cdr="http://schemas.openxmlformats.org/drawingml/2006/chartDrawing">
    <cdr:from>
      <cdr:x>0.33645</cdr:x>
      <cdr:y>0.07018</cdr:y>
    </cdr:from>
    <cdr:to>
      <cdr:x>0.51402</cdr:x>
      <cdr:y>0.17087</cdr:y>
    </cdr:to>
    <cdr:sp macro="" textlink="">
      <cdr:nvSpPr>
        <cdr:cNvPr id="3" name="2 CuadroTexto"/>
        <cdr:cNvSpPr txBox="1"/>
      </cdr:nvSpPr>
      <cdr:spPr>
        <a:xfrm xmlns:a="http://schemas.openxmlformats.org/drawingml/2006/main">
          <a:off x="2592288" y="267819"/>
          <a:ext cx="1368152" cy="3842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s-ES" sz="1600" b="1" dirty="0"/>
            <a:t>Salud física</a:t>
          </a:r>
        </a:p>
      </cdr:txBody>
    </cdr:sp>
  </cdr:relSizeAnchor>
  <cdr:relSizeAnchor xmlns:cdr="http://schemas.openxmlformats.org/drawingml/2006/chartDrawing">
    <cdr:from>
      <cdr:x>0.51402</cdr:x>
      <cdr:y>0.07018</cdr:y>
    </cdr:from>
    <cdr:to>
      <cdr:x>0.79116</cdr:x>
      <cdr:y>0.17435</cdr:y>
    </cdr:to>
    <cdr:sp macro="" textlink="">
      <cdr:nvSpPr>
        <cdr:cNvPr id="4" name="3 CuadroTexto"/>
        <cdr:cNvSpPr txBox="1"/>
      </cdr:nvSpPr>
      <cdr:spPr>
        <a:xfrm xmlns:a="http://schemas.openxmlformats.org/drawingml/2006/main">
          <a:off x="3960440" y="267819"/>
          <a:ext cx="2135312" cy="39755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s-ES" sz="1600" b="1" dirty="0"/>
            <a:t>Relaciones sociales </a:t>
          </a:r>
        </a:p>
      </cdr:txBody>
    </cdr:sp>
  </cdr:relSizeAnchor>
  <cdr:relSizeAnchor xmlns:cdr="http://schemas.openxmlformats.org/drawingml/2006/chartDrawing">
    <cdr:from>
      <cdr:x>0.80374</cdr:x>
      <cdr:y>0.07547</cdr:y>
    </cdr:from>
    <cdr:to>
      <cdr:x>0.97665</cdr:x>
      <cdr:y>0.17616</cdr:y>
    </cdr:to>
    <cdr:sp macro="" textlink="">
      <cdr:nvSpPr>
        <cdr:cNvPr id="5" name="4 CuadroTexto"/>
        <cdr:cNvSpPr txBox="1"/>
      </cdr:nvSpPr>
      <cdr:spPr>
        <a:xfrm xmlns:a="http://schemas.openxmlformats.org/drawingml/2006/main">
          <a:off x="6192688" y="288032"/>
          <a:ext cx="1332246" cy="3842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s-ES" sz="1600" b="1" dirty="0"/>
            <a:t>Ambiente</a:t>
          </a:r>
          <a:r>
            <a:rPr lang="es-ES" sz="1400" b="1" dirty="0"/>
            <a:t> </a:t>
          </a:r>
        </a:p>
      </cdr:txBody>
    </cdr:sp>
  </cdr:relSizeAnchor>
  <cdr:relSizeAnchor xmlns:cdr="http://schemas.openxmlformats.org/drawingml/2006/chartDrawing">
    <cdr:from>
      <cdr:x>0.13084</cdr:x>
      <cdr:y>0.90566</cdr:y>
    </cdr:from>
    <cdr:to>
      <cdr:x>0.25334</cdr:x>
      <cdr:y>0.9693</cdr:y>
    </cdr:to>
    <cdr:sp macro="" textlink="">
      <cdr:nvSpPr>
        <cdr:cNvPr id="6" name="1 CuadroTexto"/>
        <cdr:cNvSpPr txBox="1"/>
      </cdr:nvSpPr>
      <cdr:spPr>
        <a:xfrm xmlns:a="http://schemas.openxmlformats.org/drawingml/2006/main">
          <a:off x="1008112" y="3456384"/>
          <a:ext cx="943832" cy="24287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es-ES" sz="1400" b="1" dirty="0" smtClean="0">
              <a:solidFill>
                <a:srgbClr val="DD1326"/>
              </a:solidFill>
            </a:rPr>
            <a:t>p= 0,002</a:t>
          </a:r>
          <a:endParaRPr lang="es-ES" sz="1400" b="1" dirty="0">
            <a:solidFill>
              <a:srgbClr val="DD1326"/>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0.35065</cdr:x>
      <cdr:y>0</cdr:y>
    </cdr:from>
    <cdr:to>
      <cdr:x>0.5312</cdr:x>
      <cdr:y>0.04339</cdr:y>
    </cdr:to>
    <cdr:sp macro="" textlink="">
      <cdr:nvSpPr>
        <cdr:cNvPr id="3" name="1 CuadroTexto"/>
        <cdr:cNvSpPr txBox="1"/>
      </cdr:nvSpPr>
      <cdr:spPr>
        <a:xfrm xmlns:a="http://schemas.openxmlformats.org/drawingml/2006/main">
          <a:off x="1944216" y="0"/>
          <a:ext cx="1001092" cy="1440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es-ES" sz="1600" b="1" dirty="0" smtClean="0"/>
            <a:t>Salud física </a:t>
          </a:r>
          <a:endParaRPr lang="es-ES" sz="1600" b="1" dirty="0"/>
        </a:p>
      </cdr:txBody>
    </cdr:sp>
  </cdr:relSizeAnchor>
  <cdr:relSizeAnchor xmlns:cdr="http://schemas.openxmlformats.org/drawingml/2006/chartDrawing">
    <cdr:from>
      <cdr:x>0.53125</cdr:x>
      <cdr:y>2.67064E-7</cdr:y>
    </cdr:from>
    <cdr:to>
      <cdr:x>0.79167</cdr:x>
      <cdr:y>0.03846</cdr:y>
    </cdr:to>
    <cdr:sp macro="" textlink="">
      <cdr:nvSpPr>
        <cdr:cNvPr id="4" name="1 CuadroTexto"/>
        <cdr:cNvSpPr txBox="1"/>
      </cdr:nvSpPr>
      <cdr:spPr>
        <a:xfrm xmlns:a="http://schemas.openxmlformats.org/drawingml/2006/main">
          <a:off x="3672408" y="1"/>
          <a:ext cx="1800200" cy="14401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es-ES" sz="1600" b="1" dirty="0" smtClean="0"/>
            <a:t>Relaciones sociales </a:t>
          </a:r>
          <a:endParaRPr lang="es-ES" sz="1600" b="1" dirty="0"/>
        </a:p>
      </cdr:txBody>
    </cdr:sp>
  </cdr:relSizeAnchor>
  <cdr:relSizeAnchor xmlns:cdr="http://schemas.openxmlformats.org/drawingml/2006/chartDrawing">
    <cdr:from>
      <cdr:x>0.79167</cdr:x>
      <cdr:y>0</cdr:y>
    </cdr:from>
    <cdr:to>
      <cdr:x>0.95887</cdr:x>
      <cdr:y>0.09713</cdr:y>
    </cdr:to>
    <cdr:sp macro="" textlink="">
      <cdr:nvSpPr>
        <cdr:cNvPr id="5" name="1 CuadroTexto"/>
        <cdr:cNvSpPr txBox="1"/>
      </cdr:nvSpPr>
      <cdr:spPr>
        <a:xfrm xmlns:a="http://schemas.openxmlformats.org/drawingml/2006/main">
          <a:off x="5472608" y="0"/>
          <a:ext cx="1155838" cy="36369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es-ES" sz="1600" b="1" dirty="0" smtClean="0"/>
            <a:t>Ambiente </a:t>
          </a:r>
          <a:endParaRPr lang="es-ES" sz="1600" b="1" dirty="0"/>
        </a:p>
      </cdr:txBody>
    </cdr:sp>
  </cdr:relSizeAnchor>
  <cdr:relSizeAnchor xmlns:cdr="http://schemas.openxmlformats.org/drawingml/2006/chartDrawing">
    <cdr:from>
      <cdr:x>0.10417</cdr:x>
      <cdr:y>0</cdr:y>
    </cdr:from>
    <cdr:to>
      <cdr:x>0.35417</cdr:x>
      <cdr:y>0.02169</cdr:y>
    </cdr:to>
    <cdr:sp macro="" textlink="">
      <cdr:nvSpPr>
        <cdr:cNvPr id="6" name="1 CuadroTexto"/>
        <cdr:cNvSpPr txBox="1"/>
      </cdr:nvSpPr>
      <cdr:spPr>
        <a:xfrm xmlns:a="http://schemas.openxmlformats.org/drawingml/2006/main">
          <a:off x="735105" y="0"/>
          <a:ext cx="1764196" cy="8277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es-ES" sz="1600" b="1" dirty="0" smtClean="0"/>
            <a:t>Psicológico</a:t>
          </a:r>
          <a:endParaRPr lang="es-ES" sz="1600" b="1" dirty="0"/>
        </a:p>
      </cdr:txBody>
    </cdr:sp>
  </cdr:relSizeAnchor>
  <cdr:relSizeAnchor xmlns:cdr="http://schemas.openxmlformats.org/drawingml/2006/chartDrawing">
    <cdr:from>
      <cdr:x>0.15306</cdr:x>
      <cdr:y>0.89091</cdr:y>
    </cdr:from>
    <cdr:to>
      <cdr:x>0.3089</cdr:x>
      <cdr:y>0.94492</cdr:y>
    </cdr:to>
    <cdr:sp macro="" textlink="">
      <cdr:nvSpPr>
        <cdr:cNvPr id="7" name="1 CuadroTexto"/>
        <cdr:cNvSpPr txBox="1"/>
      </cdr:nvSpPr>
      <cdr:spPr>
        <a:xfrm xmlns:a="http://schemas.openxmlformats.org/drawingml/2006/main">
          <a:off x="1080120" y="3528392"/>
          <a:ext cx="1099730" cy="21389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es-ES" sz="1400" b="1" dirty="0" smtClean="0">
              <a:solidFill>
                <a:srgbClr val="DD1326"/>
              </a:solidFill>
            </a:rPr>
            <a:t>p</a:t>
          </a:r>
          <a:r>
            <a:rPr lang="es-ES" sz="1400" b="1" dirty="0" smtClean="0">
              <a:solidFill>
                <a:srgbClr val="DD1326"/>
              </a:solidFill>
              <a:cs typeface="Times New Roman"/>
            </a:rPr>
            <a:t>‹0,001</a:t>
          </a:r>
          <a:endParaRPr lang="es-ES" sz="1400" b="1" dirty="0">
            <a:solidFill>
              <a:srgbClr val="DD1326"/>
            </a:solidFill>
          </a:endParaRPr>
        </a:p>
      </cdr:txBody>
    </cdr:sp>
  </cdr:relSizeAnchor>
  <cdr:relSizeAnchor xmlns:cdr="http://schemas.openxmlformats.org/drawingml/2006/chartDrawing">
    <cdr:from>
      <cdr:x>0.36735</cdr:x>
      <cdr:y>0.67273</cdr:y>
    </cdr:from>
    <cdr:to>
      <cdr:x>0.51021</cdr:x>
      <cdr:y>0.73648</cdr:y>
    </cdr:to>
    <cdr:sp macro="" textlink="">
      <cdr:nvSpPr>
        <cdr:cNvPr id="8" name="1 CuadroTexto"/>
        <cdr:cNvSpPr txBox="1"/>
      </cdr:nvSpPr>
      <cdr:spPr>
        <a:xfrm xmlns:a="http://schemas.openxmlformats.org/drawingml/2006/main">
          <a:off x="2592288" y="2664296"/>
          <a:ext cx="1008132" cy="25247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es-ES" sz="1400" b="1" dirty="0" smtClean="0">
              <a:solidFill>
                <a:srgbClr val="DD1326"/>
              </a:solidFill>
            </a:rPr>
            <a:t>p=0,025</a:t>
          </a:r>
          <a:r>
            <a:rPr lang="es-ES" sz="1100" dirty="0" smtClean="0">
              <a:solidFill>
                <a:schemeClr val="tx1"/>
              </a:solidFill>
            </a:rPr>
            <a:t> </a:t>
          </a:r>
          <a:endParaRPr lang="es-ES" sz="1100" dirty="0">
            <a:solidFill>
              <a:schemeClr val="tx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0.11957</cdr:x>
      <cdr:y>0.02</cdr:y>
    </cdr:from>
    <cdr:to>
      <cdr:x>0.34708</cdr:x>
      <cdr:y>0.09852</cdr:y>
    </cdr:to>
    <cdr:sp macro="" textlink="">
      <cdr:nvSpPr>
        <cdr:cNvPr id="2" name="1 CuadroTexto"/>
        <cdr:cNvSpPr txBox="1"/>
      </cdr:nvSpPr>
      <cdr:spPr>
        <a:xfrm xmlns:a="http://schemas.openxmlformats.org/drawingml/2006/main">
          <a:off x="792088" y="72008"/>
          <a:ext cx="1507194" cy="28270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es-ES" sz="1600" b="1" dirty="0"/>
            <a:t>Psicológico</a:t>
          </a:r>
        </a:p>
      </cdr:txBody>
    </cdr:sp>
  </cdr:relSizeAnchor>
  <cdr:relSizeAnchor xmlns:cdr="http://schemas.openxmlformats.org/drawingml/2006/chartDrawing">
    <cdr:from>
      <cdr:x>0.32609</cdr:x>
      <cdr:y>0.02</cdr:y>
    </cdr:from>
    <cdr:to>
      <cdr:x>0.54295</cdr:x>
      <cdr:y>0.10227</cdr:y>
    </cdr:to>
    <cdr:sp macro="" textlink="">
      <cdr:nvSpPr>
        <cdr:cNvPr id="3" name="1 CuadroTexto"/>
        <cdr:cNvSpPr txBox="1"/>
      </cdr:nvSpPr>
      <cdr:spPr>
        <a:xfrm xmlns:a="http://schemas.openxmlformats.org/drawingml/2006/main">
          <a:off x="2160240" y="72008"/>
          <a:ext cx="1436640" cy="29620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es-ES" sz="1600" b="1" dirty="0"/>
            <a:t>Salud física </a:t>
          </a:r>
        </a:p>
      </cdr:txBody>
    </cdr:sp>
  </cdr:relSizeAnchor>
  <cdr:relSizeAnchor xmlns:cdr="http://schemas.openxmlformats.org/drawingml/2006/chartDrawing">
    <cdr:from>
      <cdr:x>0.52174</cdr:x>
      <cdr:y>0.02</cdr:y>
    </cdr:from>
    <cdr:to>
      <cdr:x>0.80566</cdr:x>
      <cdr:y>0.11272</cdr:y>
    </cdr:to>
    <cdr:sp macro="" textlink="">
      <cdr:nvSpPr>
        <cdr:cNvPr id="4" name="1 CuadroTexto"/>
        <cdr:cNvSpPr txBox="1"/>
      </cdr:nvSpPr>
      <cdr:spPr>
        <a:xfrm xmlns:a="http://schemas.openxmlformats.org/drawingml/2006/main">
          <a:off x="3456384" y="72008"/>
          <a:ext cx="1880895" cy="33382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s-ES" sz="1600" b="1" dirty="0"/>
            <a:t>Relaciones sociales </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8103BA67-0752-4C83-B862-0D801F93EC45}" type="datetimeFigureOut">
              <a:rPr lang="es-ES"/>
              <a:pPr>
                <a:defRPr/>
              </a:pPr>
              <a:t>02/11/2015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B8C31BF2-0BBE-4E5C-AB96-835E58A15143}"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EFA268E0-EC3C-45D6-9E86-6B7B4CB509AC}" type="datetimeFigureOut">
              <a:rPr lang="es-ES"/>
              <a:pPr>
                <a:defRPr/>
              </a:pPr>
              <a:t>02/11/2015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5A738531-6FBC-42E5-A93E-FC325AA1C7FD}"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A3B548A6-AC35-4F2E-8833-A5A6655F52E0}" type="datetimeFigureOut">
              <a:rPr lang="es-ES"/>
              <a:pPr>
                <a:defRPr/>
              </a:pPr>
              <a:t>02/11/2015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21078F1A-FAF4-4F8C-85A5-4F326D937FBF}"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39357F4C-FA18-4F02-BDA9-FC339D8EF660}" type="datetimeFigureOut">
              <a:rPr lang="es-ES"/>
              <a:pPr>
                <a:defRPr/>
              </a:pPr>
              <a:t>02/11/2015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30B9F48B-FE62-4E3F-90B8-96F58FBD22EB}"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AA952BB0-B43F-471F-B45B-9F714918E42E}" type="datetimeFigureOut">
              <a:rPr lang="es-ES"/>
              <a:pPr>
                <a:defRPr/>
              </a:pPr>
              <a:t>02/11/2015</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A204C838-AD9F-4E7B-AB39-C19DF456C7B2}"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93145740-6684-467A-B5C3-956D8A6811ED}" type="datetimeFigureOut">
              <a:rPr lang="es-ES"/>
              <a:pPr>
                <a:defRPr/>
              </a:pPr>
              <a:t>02/11/2015</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7B191020-6521-40FE-B3CF-6329314CE46D}"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0C8C7CAD-42A1-4FCA-9DB3-8E54DE464860}" type="datetimeFigureOut">
              <a:rPr lang="es-ES"/>
              <a:pPr>
                <a:defRPr/>
              </a:pPr>
              <a:t>02/11/2015</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00B7F111-BC8A-4CFF-8BBD-6D4C3939F063}"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BEC7954E-9989-4C98-A33D-CEF143B11E4F}" type="datetimeFigureOut">
              <a:rPr lang="es-ES"/>
              <a:pPr>
                <a:defRPr/>
              </a:pPr>
              <a:t>02/11/2015</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6180FFA0-94CF-458B-94AB-A2F70765C9AE}"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04E19BA2-D5B3-4585-B2AE-AFFC02622B5B}" type="datetimeFigureOut">
              <a:rPr lang="es-ES"/>
              <a:pPr>
                <a:defRPr/>
              </a:pPr>
              <a:t>02/11/2015</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6CBCF8DB-274C-4323-9284-9E5AC738E18D}"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592D72E2-AEC7-47F2-B24A-69369E0A1B99}" type="datetimeFigureOut">
              <a:rPr lang="es-ES"/>
              <a:pPr>
                <a:defRPr/>
              </a:pPr>
              <a:t>02/11/2015</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692B4CF9-5349-4FED-8568-4FEEAD297F78}"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1CBDD9BB-5910-4137-8D73-DFB7EC302DD0}" type="datetimeFigureOut">
              <a:rPr lang="es-ES"/>
              <a:pPr>
                <a:defRPr/>
              </a:pPr>
              <a:t>02/11/2015</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44881830-DFA1-451D-830E-B541C3CAE4CF}"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2245AF9-DD21-482F-B706-B41D4F920EC5}" type="datetimeFigureOut">
              <a:rPr lang="es-ES"/>
              <a:pPr>
                <a:defRPr/>
              </a:pPr>
              <a:t>02/11/2015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993CC3D-C361-4177-BA3A-80D0F8A946C1}"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p:cNvSpPr>
            <a:spLocks noGrp="1"/>
          </p:cNvSpPr>
          <p:nvPr>
            <p:ph type="ctrTitle"/>
          </p:nvPr>
        </p:nvSpPr>
        <p:spPr>
          <a:xfrm>
            <a:off x="468313" y="1412875"/>
            <a:ext cx="8135937" cy="2232025"/>
          </a:xfrm>
        </p:spPr>
        <p:txBody>
          <a:bodyPr/>
          <a:lstStyle/>
          <a:p>
            <a:pPr eaLnBrk="1" hangingPunct="1"/>
            <a:r>
              <a:rPr lang="es-ES" sz="3400" b="1" dirty="0" smtClean="0"/>
              <a:t/>
            </a:r>
            <a:br>
              <a:rPr lang="es-ES" sz="3400" b="1" dirty="0" smtClean="0"/>
            </a:br>
            <a:r>
              <a:rPr lang="es-ES" sz="3500" b="1" dirty="0" smtClean="0"/>
              <a:t>Relación entre intensidad del malestar emocional y calidad de vida en el contexto de Atención Primaria</a:t>
            </a:r>
            <a:r>
              <a:rPr lang="es-ES" sz="3400" dirty="0" smtClean="0"/>
              <a:t/>
            </a:r>
            <a:br>
              <a:rPr lang="es-ES" sz="3400" dirty="0" smtClean="0"/>
            </a:br>
            <a:endParaRPr lang="es-ES" sz="3400" dirty="0" smtClean="0"/>
          </a:p>
        </p:txBody>
      </p:sp>
      <p:sp>
        <p:nvSpPr>
          <p:cNvPr id="2051" name="2 Subtítulo"/>
          <p:cNvSpPr>
            <a:spLocks noGrp="1"/>
          </p:cNvSpPr>
          <p:nvPr>
            <p:ph type="subTitle" idx="1"/>
          </p:nvPr>
        </p:nvSpPr>
        <p:spPr>
          <a:xfrm>
            <a:off x="1042988" y="4005263"/>
            <a:ext cx="6842125" cy="1752600"/>
          </a:xfrm>
        </p:spPr>
        <p:txBody>
          <a:bodyPr/>
          <a:lstStyle/>
          <a:p>
            <a:r>
              <a:rPr lang="es-ES" sz="1600" dirty="0" smtClean="0">
                <a:solidFill>
                  <a:schemeClr val="tx1"/>
                </a:solidFill>
              </a:rPr>
              <a:t>Patricia Cordero Andrés, Fernando Hernández de Hita, </a:t>
            </a:r>
          </a:p>
          <a:p>
            <a:r>
              <a:rPr lang="es-ES" sz="1600" dirty="0" smtClean="0">
                <a:solidFill>
                  <a:schemeClr val="tx1"/>
                </a:solidFill>
              </a:rPr>
              <a:t>Olga </a:t>
            </a:r>
            <a:r>
              <a:rPr lang="es-ES" sz="1600" dirty="0" err="1" smtClean="0">
                <a:solidFill>
                  <a:schemeClr val="tx1"/>
                </a:solidFill>
              </a:rPr>
              <a:t>Umaran</a:t>
            </a:r>
            <a:r>
              <a:rPr lang="es-ES" sz="1600" dirty="0" smtClean="0">
                <a:solidFill>
                  <a:schemeClr val="tx1"/>
                </a:solidFill>
              </a:rPr>
              <a:t> </a:t>
            </a:r>
            <a:r>
              <a:rPr lang="es-ES" sz="1600" dirty="0" err="1" smtClean="0">
                <a:solidFill>
                  <a:schemeClr val="tx1"/>
                </a:solidFill>
              </a:rPr>
              <a:t>Alfageme</a:t>
            </a:r>
            <a:r>
              <a:rPr lang="es-ES" sz="1600" dirty="0" smtClean="0">
                <a:solidFill>
                  <a:schemeClr val="tx1"/>
                </a:solidFill>
              </a:rPr>
              <a:t>, María Ruiz Torres, Teresa Pérez </a:t>
            </a:r>
            <a:r>
              <a:rPr lang="es-ES" sz="1600" dirty="0" err="1" smtClean="0">
                <a:solidFill>
                  <a:schemeClr val="tx1"/>
                </a:solidFill>
              </a:rPr>
              <a:t>Poo</a:t>
            </a:r>
            <a:r>
              <a:rPr lang="es-ES" sz="1600" dirty="0" smtClean="0">
                <a:solidFill>
                  <a:schemeClr val="tx1"/>
                </a:solidFill>
              </a:rPr>
              <a:t>, </a:t>
            </a:r>
          </a:p>
          <a:p>
            <a:r>
              <a:rPr lang="es-ES" sz="1600" dirty="0" smtClean="0">
                <a:solidFill>
                  <a:schemeClr val="tx1"/>
                </a:solidFill>
              </a:rPr>
              <a:t>Rosa María Martínez Nieto, Carmen Ramos Barrón, José Antonio Fernández Rodríguez, Julia Juan Armas, Jesús Castillo Obeso, César González-Blanch Bosch, Grupo de Investigación </a:t>
            </a:r>
            <a:r>
              <a:rPr lang="es-ES" sz="1600" dirty="0" err="1" smtClean="0">
                <a:solidFill>
                  <a:schemeClr val="tx1"/>
                </a:solidFill>
              </a:rPr>
              <a:t>PsicAP</a:t>
            </a:r>
            <a:r>
              <a:rPr lang="es-ES" sz="1600" dirty="0" smtClean="0">
                <a:solidFill>
                  <a:schemeClr val="tx1"/>
                </a:solidFill>
              </a:rPr>
              <a:t>.</a:t>
            </a:r>
          </a:p>
          <a:p>
            <a:r>
              <a:rPr lang="es-ES" sz="1600" dirty="0" smtClean="0">
                <a:solidFill>
                  <a:schemeClr val="tx1"/>
                </a:solidFill>
              </a:rPr>
              <a:t>Hospital Universitario Marqués de </a:t>
            </a:r>
            <a:r>
              <a:rPr lang="es-ES" sz="1600" dirty="0" err="1" smtClean="0">
                <a:solidFill>
                  <a:schemeClr val="tx1"/>
                </a:solidFill>
              </a:rPr>
              <a:t>Valdecilla</a:t>
            </a:r>
            <a:r>
              <a:rPr lang="es-ES" sz="1600" dirty="0" smtClean="0">
                <a:solidFill>
                  <a:schemeClr val="tx1"/>
                </a:solidFill>
              </a:rPr>
              <a:t>, Santander. </a:t>
            </a:r>
          </a:p>
          <a:p>
            <a:r>
              <a:rPr lang="es-ES" sz="1600" dirty="0" smtClean="0">
                <a:solidFill>
                  <a:schemeClr val="tx1"/>
                </a:solidFill>
              </a:rPr>
              <a:t>Centro de Salud Camargo Costa, </a:t>
            </a:r>
            <a:r>
              <a:rPr lang="es-ES" sz="1600" dirty="0" err="1" smtClean="0">
                <a:solidFill>
                  <a:schemeClr val="tx1"/>
                </a:solidFill>
              </a:rPr>
              <a:t>Maliaño</a:t>
            </a:r>
            <a:r>
              <a:rPr lang="es-ES" sz="1600" dirty="0" smtClean="0">
                <a:solidFill>
                  <a:schemeClr val="tx1"/>
                </a:solidFill>
              </a:rPr>
              <a:t>, Cantabria. </a:t>
            </a:r>
          </a:p>
          <a:p>
            <a:endParaRPr lang="es-ES" sz="1600"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Título"/>
          <p:cNvSpPr>
            <a:spLocks noGrp="1"/>
          </p:cNvSpPr>
          <p:nvPr>
            <p:ph type="title" idx="4294967295"/>
          </p:nvPr>
        </p:nvSpPr>
        <p:spPr>
          <a:xfrm>
            <a:off x="0" y="404813"/>
            <a:ext cx="7956376" cy="720725"/>
          </a:xfrm>
        </p:spPr>
        <p:txBody>
          <a:bodyPr/>
          <a:lstStyle/>
          <a:p>
            <a:r>
              <a:rPr lang="es-ES" b="1" dirty="0" smtClean="0">
                <a:solidFill>
                  <a:schemeClr val="bg1"/>
                </a:solidFill>
              </a:rPr>
              <a:t>Resultados III </a:t>
            </a:r>
          </a:p>
        </p:txBody>
      </p:sp>
      <p:sp>
        <p:nvSpPr>
          <p:cNvPr id="6" name="5 Rectángulo"/>
          <p:cNvSpPr/>
          <p:nvPr/>
        </p:nvSpPr>
        <p:spPr>
          <a:xfrm>
            <a:off x="0" y="1412776"/>
            <a:ext cx="9144000" cy="446276"/>
          </a:xfrm>
          <a:prstGeom prst="rect">
            <a:avLst/>
          </a:prstGeom>
        </p:spPr>
        <p:txBody>
          <a:bodyPr wrap="square">
            <a:spAutoFit/>
          </a:bodyPr>
          <a:lstStyle/>
          <a:p>
            <a:pPr algn="ctr">
              <a:defRPr/>
            </a:pPr>
            <a:r>
              <a:rPr lang="es-ES" sz="2300" b="1" dirty="0" smtClean="0">
                <a:latin typeface="+mn-lt"/>
              </a:rPr>
              <a:t>Correlación </a:t>
            </a:r>
            <a:r>
              <a:rPr lang="es-ES" sz="2300" b="1" dirty="0">
                <a:latin typeface="+mn-lt"/>
              </a:rPr>
              <a:t>entre intensidad de ansiedad y dominios de calidad de vida</a:t>
            </a:r>
            <a:r>
              <a:rPr lang="es-ES" sz="2300" b="1" dirty="0"/>
              <a:t> </a:t>
            </a:r>
          </a:p>
        </p:txBody>
      </p:sp>
      <p:graphicFrame>
        <p:nvGraphicFramePr>
          <p:cNvPr id="7" name="1 Gráfico"/>
          <p:cNvGraphicFramePr/>
          <p:nvPr/>
        </p:nvGraphicFramePr>
        <p:xfrm>
          <a:off x="1259632" y="2204864"/>
          <a:ext cx="6624736" cy="3600400"/>
        </p:xfrm>
        <a:graphic>
          <a:graphicData uri="http://schemas.openxmlformats.org/drawingml/2006/chart">
            <c:chart xmlns:c="http://schemas.openxmlformats.org/drawingml/2006/chart" xmlns:r="http://schemas.openxmlformats.org/officeDocument/2006/relationships" r:id="rId2"/>
          </a:graphicData>
        </a:graphic>
      </p:graphicFrame>
      <p:sp>
        <p:nvSpPr>
          <p:cNvPr id="8" name="1 CuadroTexto"/>
          <p:cNvSpPr txBox="1"/>
          <p:nvPr/>
        </p:nvSpPr>
        <p:spPr>
          <a:xfrm>
            <a:off x="2267744" y="4005064"/>
            <a:ext cx="1158879" cy="33602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s-ES" sz="1400" b="1" dirty="0"/>
              <a:t>p= 0,261 </a:t>
            </a:r>
          </a:p>
        </p:txBody>
      </p:sp>
      <p:sp>
        <p:nvSpPr>
          <p:cNvPr id="9" name="1 CuadroTexto"/>
          <p:cNvSpPr txBox="1"/>
          <p:nvPr/>
        </p:nvSpPr>
        <p:spPr>
          <a:xfrm>
            <a:off x="3635896" y="4869160"/>
            <a:ext cx="1205234" cy="33271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s-ES" sz="1400" b="1" dirty="0"/>
              <a:t>p=0,070</a:t>
            </a:r>
          </a:p>
        </p:txBody>
      </p:sp>
      <p:sp>
        <p:nvSpPr>
          <p:cNvPr id="10" name="1 CuadroTexto"/>
          <p:cNvSpPr txBox="1"/>
          <p:nvPr/>
        </p:nvSpPr>
        <p:spPr>
          <a:xfrm>
            <a:off x="5076056" y="4077072"/>
            <a:ext cx="1189733" cy="35005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s-ES" sz="1400" b="1" dirty="0"/>
              <a:t>p= 0,280</a:t>
            </a:r>
          </a:p>
        </p:txBody>
      </p:sp>
      <p:sp>
        <p:nvSpPr>
          <p:cNvPr id="11" name="1 CuadroTexto"/>
          <p:cNvSpPr txBox="1"/>
          <p:nvPr/>
        </p:nvSpPr>
        <p:spPr>
          <a:xfrm>
            <a:off x="6444208" y="4077072"/>
            <a:ext cx="1158879" cy="35001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s-ES" sz="1400" b="1" dirty="0"/>
              <a:t>p= 0,359</a:t>
            </a:r>
          </a:p>
        </p:txBody>
      </p:sp>
      <p:sp>
        <p:nvSpPr>
          <p:cNvPr id="15" name="1 CuadroTexto"/>
          <p:cNvSpPr txBox="1"/>
          <p:nvPr/>
        </p:nvSpPr>
        <p:spPr>
          <a:xfrm>
            <a:off x="6516216" y="2276872"/>
            <a:ext cx="1080120" cy="2880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600" b="1" dirty="0"/>
              <a:t>Ambiente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Título"/>
          <p:cNvSpPr>
            <a:spLocks noGrp="1"/>
          </p:cNvSpPr>
          <p:nvPr>
            <p:ph type="title"/>
          </p:nvPr>
        </p:nvSpPr>
        <p:spPr>
          <a:xfrm>
            <a:off x="0" y="333375"/>
            <a:ext cx="7956550" cy="792163"/>
          </a:xfrm>
        </p:spPr>
        <p:txBody>
          <a:bodyPr/>
          <a:lstStyle/>
          <a:p>
            <a:r>
              <a:rPr lang="es-ES" b="1" smtClean="0">
                <a:solidFill>
                  <a:schemeClr val="bg1"/>
                </a:solidFill>
              </a:rPr>
              <a:t>Conclusiones</a:t>
            </a:r>
          </a:p>
        </p:txBody>
      </p:sp>
      <p:sp>
        <p:nvSpPr>
          <p:cNvPr id="12291" name="5 Marcador de contenido"/>
          <p:cNvSpPr>
            <a:spLocks noGrp="1"/>
          </p:cNvSpPr>
          <p:nvPr>
            <p:ph idx="1"/>
          </p:nvPr>
        </p:nvSpPr>
        <p:spPr>
          <a:xfrm>
            <a:off x="468313" y="1412875"/>
            <a:ext cx="8229600" cy="4392613"/>
          </a:xfrm>
        </p:spPr>
        <p:txBody>
          <a:bodyPr/>
          <a:lstStyle/>
          <a:p>
            <a:pPr algn="just"/>
            <a:r>
              <a:rPr lang="es-ES" sz="1900" dirty="0" smtClean="0"/>
              <a:t>Los síntomas somáticos correlacionan negativamente con los dominios de calidad de vida (psicológico, relaciones sociales, </a:t>
            </a:r>
            <a:r>
              <a:rPr lang="es-ES" sz="1900" dirty="0" smtClean="0">
                <a:cs typeface="Times New Roman" pitchFamily="18" charset="0"/>
              </a:rPr>
              <a:t>salud física y ambiente) y la sintomatología depresiva presenta una relación negativa con el dominio psicológico. En contra de lo esperado, no se hallan correlaciones estadísticamente significativas entre sintomatología ansiosa y  calidad de vida. </a:t>
            </a:r>
          </a:p>
          <a:p>
            <a:pPr algn="just"/>
            <a:endParaRPr lang="es-ES" sz="1900" dirty="0" smtClean="0">
              <a:cs typeface="Times New Roman" pitchFamily="18" charset="0"/>
            </a:endParaRPr>
          </a:p>
          <a:p>
            <a:pPr algn="just"/>
            <a:r>
              <a:rPr lang="es-ES" sz="1900" dirty="0" smtClean="0"/>
              <a:t>Estos datos invitan a reflexionar sobre la necesidad de ofrecer tratamientos psicológicos basados en la evidencia en el contexto de la Atención Primaria que permitan reducir dicha sintomatología y, por ende, mejorar el bienestar de las personas.</a:t>
            </a:r>
          </a:p>
          <a:p>
            <a:pPr algn="just"/>
            <a:endParaRPr lang="es-ES" sz="1900" dirty="0" smtClean="0"/>
          </a:p>
          <a:p>
            <a:pPr algn="just"/>
            <a:r>
              <a:rPr lang="es-ES" sz="1900" dirty="0" smtClean="0"/>
              <a:t>El carácter descriptivo del estudio y el tamaño de la muestra limitan las conclusiones. No podemos descartar que las asociaciones encontradas estén mediadas por otras variables no analizadas. </a:t>
            </a:r>
          </a:p>
          <a:p>
            <a:pPr algn="just"/>
            <a:endParaRPr lang="es-ES" sz="20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a:xfrm>
            <a:off x="179388" y="260350"/>
            <a:ext cx="7669212" cy="777875"/>
          </a:xfrm>
        </p:spPr>
        <p:txBody>
          <a:bodyPr/>
          <a:lstStyle/>
          <a:p>
            <a:r>
              <a:rPr lang="es-ES" b="1" smtClean="0">
                <a:solidFill>
                  <a:schemeClr val="bg1"/>
                </a:solidFill>
              </a:rPr>
              <a:t>Introducción </a:t>
            </a:r>
          </a:p>
        </p:txBody>
      </p:sp>
      <p:sp>
        <p:nvSpPr>
          <p:cNvPr id="3075" name="2 Marcador de contenido"/>
          <p:cNvSpPr>
            <a:spLocks noGrp="1"/>
          </p:cNvSpPr>
          <p:nvPr>
            <p:ph idx="1"/>
          </p:nvPr>
        </p:nvSpPr>
        <p:spPr>
          <a:xfrm>
            <a:off x="395288" y="1628800"/>
            <a:ext cx="8229600" cy="4094138"/>
          </a:xfrm>
        </p:spPr>
        <p:txBody>
          <a:bodyPr/>
          <a:lstStyle/>
          <a:p>
            <a:pPr algn="just"/>
            <a:r>
              <a:rPr lang="es-ES" sz="1900" dirty="0" smtClean="0"/>
              <a:t>La prevalencia de los trastornos mentales en Atención Primaria en nuestro país alcanza hasta un 50%, siendo los desórdenes emocionales (trastornos de ansiedad, del estado de ánimo, y </a:t>
            </a:r>
            <a:r>
              <a:rPr lang="es-ES" sz="1900" dirty="0" err="1" smtClean="0"/>
              <a:t>somatomorfos</a:t>
            </a:r>
            <a:r>
              <a:rPr lang="es-ES" sz="1900" dirty="0" smtClean="0"/>
              <a:t>) los más frecuentes (Roca, 2009). </a:t>
            </a:r>
          </a:p>
          <a:p>
            <a:pPr algn="just"/>
            <a:endParaRPr lang="es-ES" sz="1900" dirty="0" smtClean="0"/>
          </a:p>
          <a:p>
            <a:pPr algn="just"/>
            <a:r>
              <a:rPr lang="es-ES" sz="1900" dirty="0" smtClean="0"/>
              <a:t>Se estima que el 65% de las personas con un diagnóstico de trastorno mental en los últimos doce meses no ha recibido ningún tratamiento sanitario en el último año (</a:t>
            </a:r>
            <a:r>
              <a:rPr lang="es-ES" sz="1900" dirty="0" err="1" smtClean="0"/>
              <a:t>Codony</a:t>
            </a:r>
            <a:r>
              <a:rPr lang="es-ES" sz="1900" dirty="0" smtClean="0"/>
              <a:t>, 2007. Estudio </a:t>
            </a:r>
            <a:r>
              <a:rPr lang="es-ES" sz="1900" dirty="0" err="1" smtClean="0"/>
              <a:t>ESEMeD</a:t>
            </a:r>
            <a:r>
              <a:rPr lang="es-ES" sz="1900" dirty="0" smtClean="0"/>
              <a:t>-España). </a:t>
            </a:r>
          </a:p>
          <a:p>
            <a:pPr algn="just"/>
            <a:endParaRPr lang="es-ES" sz="1900" dirty="0" smtClean="0"/>
          </a:p>
          <a:p>
            <a:pPr algn="just"/>
            <a:r>
              <a:rPr lang="es-ES" sz="1900" dirty="0" smtClean="0"/>
              <a:t>Los trastornos mentales, especialmente los trastornos del estado de ánimo,  tienen un impacto negativo sobre la calidad de vida (Pinto-Meza, 2007. Estudio </a:t>
            </a:r>
            <a:r>
              <a:rPr lang="es-ES" sz="1900" dirty="0" err="1" smtClean="0"/>
              <a:t>ESEMeD</a:t>
            </a:r>
            <a:r>
              <a:rPr lang="es-ES" sz="1900" dirty="0" smtClean="0"/>
              <a:t>-España), comparable o superior al de las enfermedades físicas (</a:t>
            </a:r>
            <a:r>
              <a:rPr lang="es-ES" sz="2000" dirty="0" err="1" smtClean="0"/>
              <a:t>Spitzer</a:t>
            </a:r>
            <a:r>
              <a:rPr lang="es-ES" sz="2000" dirty="0" smtClean="0"/>
              <a:t>, 1995). </a:t>
            </a:r>
            <a:endParaRPr lang="es-ES" sz="1900" dirty="0" smtClean="0"/>
          </a:p>
          <a:p>
            <a:pPr algn="just"/>
            <a:endParaRPr lang="es-ES" sz="2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2 Título"/>
          <p:cNvSpPr>
            <a:spLocks noGrp="1"/>
          </p:cNvSpPr>
          <p:nvPr>
            <p:ph type="title"/>
          </p:nvPr>
        </p:nvSpPr>
        <p:spPr>
          <a:xfrm>
            <a:off x="250825" y="260350"/>
            <a:ext cx="7643813" cy="922338"/>
          </a:xfrm>
        </p:spPr>
        <p:txBody>
          <a:bodyPr/>
          <a:lstStyle/>
          <a:p>
            <a:r>
              <a:rPr lang="es-ES" b="1" smtClean="0">
                <a:solidFill>
                  <a:schemeClr val="bg1"/>
                </a:solidFill>
              </a:rPr>
              <a:t>Objetivo </a:t>
            </a:r>
          </a:p>
        </p:txBody>
      </p:sp>
      <p:sp>
        <p:nvSpPr>
          <p:cNvPr id="4099" name="2 Marcador de contenido"/>
          <p:cNvSpPr>
            <a:spLocks noGrp="1"/>
          </p:cNvSpPr>
          <p:nvPr>
            <p:ph idx="1"/>
          </p:nvPr>
        </p:nvSpPr>
        <p:spPr>
          <a:xfrm>
            <a:off x="467544" y="1988840"/>
            <a:ext cx="8229600" cy="3527425"/>
          </a:xfrm>
        </p:spPr>
        <p:txBody>
          <a:bodyPr/>
          <a:lstStyle/>
          <a:p>
            <a:pPr algn="just"/>
            <a:endParaRPr lang="es-ES" sz="2400" dirty="0" smtClean="0"/>
          </a:p>
          <a:p>
            <a:pPr algn="ctr">
              <a:buFont typeface="Arial" charset="0"/>
              <a:buNone/>
            </a:pPr>
            <a:r>
              <a:rPr lang="es-ES" sz="2600" dirty="0" smtClean="0"/>
              <a:t>	El objetivo de este estudio es analizar la asociación entre el malestar emocional (medido a través de la intensidad de sintomatología depresiva, somática y ansiosa) y la calidad de vida, en el contexto de un centro de salud de Atención Primaria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Título"/>
          <p:cNvSpPr>
            <a:spLocks noGrp="1"/>
          </p:cNvSpPr>
          <p:nvPr>
            <p:ph type="title"/>
          </p:nvPr>
        </p:nvSpPr>
        <p:spPr>
          <a:xfrm>
            <a:off x="0" y="188913"/>
            <a:ext cx="8229600" cy="1143000"/>
          </a:xfrm>
        </p:spPr>
        <p:txBody>
          <a:bodyPr/>
          <a:lstStyle/>
          <a:p>
            <a:r>
              <a:rPr lang="es-ES" b="1" smtClean="0">
                <a:solidFill>
                  <a:schemeClr val="bg1"/>
                </a:solidFill>
              </a:rPr>
              <a:t>Método</a:t>
            </a:r>
          </a:p>
        </p:txBody>
      </p:sp>
      <p:sp>
        <p:nvSpPr>
          <p:cNvPr id="5123" name="2 Marcador de contenido"/>
          <p:cNvSpPr>
            <a:spLocks noGrp="1"/>
          </p:cNvSpPr>
          <p:nvPr>
            <p:ph idx="1"/>
          </p:nvPr>
        </p:nvSpPr>
        <p:spPr>
          <a:xfrm>
            <a:off x="395288" y="1412875"/>
            <a:ext cx="8229600" cy="4321175"/>
          </a:xfrm>
        </p:spPr>
        <p:txBody>
          <a:bodyPr/>
          <a:lstStyle/>
          <a:p>
            <a:pPr algn="just"/>
            <a:r>
              <a:rPr lang="es-ES" sz="1900" dirty="0" smtClean="0"/>
              <a:t>Las personas que acudieron a su Médico de Familia en el CS Camargo Costa (Cantabria) refiriendo malestar emocional fueron invitadas a participar en un estudio que se realiza en dicho centro y que pretende analizar la eficacia de un tratamiento psicológico grupal basado en la evidencia para los desórdenes emocionales en Atención Primaria. </a:t>
            </a:r>
          </a:p>
          <a:p>
            <a:pPr algn="just"/>
            <a:endParaRPr lang="es-ES" sz="1900" dirty="0" smtClean="0"/>
          </a:p>
          <a:p>
            <a:pPr algn="just"/>
            <a:r>
              <a:rPr lang="es-ES" sz="1900" dirty="0" smtClean="0"/>
              <a:t>Un profesional entrenado realizó una evaluación en la que se recogió información sobre variables socio-demográficas e información clínica acerca de sintomatología (depresiva, somática y ansiosa) y calidad de vida. </a:t>
            </a:r>
          </a:p>
          <a:p>
            <a:pPr algn="just">
              <a:buFont typeface="Arial" charset="0"/>
              <a:buNone/>
            </a:pPr>
            <a:endParaRPr lang="es-ES" sz="1900" dirty="0" smtClean="0"/>
          </a:p>
          <a:p>
            <a:pPr algn="just"/>
            <a:r>
              <a:rPr lang="es-ES" sz="1900" dirty="0" smtClean="0"/>
              <a:t>Se analizaron las correlaciones mediante el coeficiente rho de </a:t>
            </a:r>
            <a:r>
              <a:rPr lang="es-ES" sz="1900" dirty="0" err="1" smtClean="0"/>
              <a:t>Spearman</a:t>
            </a:r>
            <a:r>
              <a:rPr lang="es-ES" sz="1900" dirty="0" smtClean="0"/>
              <a:t>. </a:t>
            </a:r>
          </a:p>
          <a:p>
            <a:pPr algn="just"/>
            <a:endParaRPr lang="es-ES" sz="2000" dirty="0" smtClean="0"/>
          </a:p>
          <a:p>
            <a:pPr algn="just"/>
            <a:r>
              <a:rPr lang="es-ES" sz="2000" dirty="0" smtClean="0"/>
              <a:t>Las personas que aceptaron participar firmaron un consentimiento informado. </a:t>
            </a:r>
          </a:p>
          <a:p>
            <a:pPr algn="just"/>
            <a:endParaRPr lang="es-ES"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Título"/>
          <p:cNvSpPr>
            <a:spLocks noGrp="1"/>
          </p:cNvSpPr>
          <p:nvPr>
            <p:ph type="title"/>
          </p:nvPr>
        </p:nvSpPr>
        <p:spPr>
          <a:xfrm>
            <a:off x="0" y="188913"/>
            <a:ext cx="8229600" cy="1143000"/>
          </a:xfrm>
        </p:spPr>
        <p:txBody>
          <a:bodyPr/>
          <a:lstStyle/>
          <a:p>
            <a:r>
              <a:rPr lang="es-ES" b="1" smtClean="0">
                <a:solidFill>
                  <a:schemeClr val="bg1"/>
                </a:solidFill>
              </a:rPr>
              <a:t>Muestra </a:t>
            </a:r>
          </a:p>
        </p:txBody>
      </p:sp>
      <p:graphicFrame>
        <p:nvGraphicFramePr>
          <p:cNvPr id="6" name="5 Marcador de contenido"/>
          <p:cNvGraphicFramePr>
            <a:graphicFrameLocks noGrp="1"/>
          </p:cNvGraphicFramePr>
          <p:nvPr>
            <p:ph idx="1"/>
          </p:nvPr>
        </p:nvGraphicFramePr>
        <p:xfrm>
          <a:off x="755650" y="1412875"/>
          <a:ext cx="7560840" cy="4622966"/>
        </p:xfrm>
        <a:graphic>
          <a:graphicData uri="http://schemas.openxmlformats.org/drawingml/2006/table">
            <a:tbl>
              <a:tblPr firstRow="1" bandRow="1">
                <a:tableStyleId>{1E171933-4619-4E11-9A3F-F7608DF75F80}</a:tableStyleId>
              </a:tblPr>
              <a:tblGrid>
                <a:gridCol w="3307114"/>
                <a:gridCol w="2315474"/>
                <a:gridCol w="1938252"/>
              </a:tblGrid>
              <a:tr h="365760">
                <a:tc>
                  <a:txBody>
                    <a:bodyPr/>
                    <a:lstStyle/>
                    <a:p>
                      <a:pPr algn="ctr"/>
                      <a:r>
                        <a:rPr lang="es-ES" sz="1400" b="1" dirty="0" smtClean="0"/>
                        <a:t>Características socio-demográficas</a:t>
                      </a:r>
                      <a:endParaRPr lang="es-E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90DA"/>
                    </a:solidFill>
                  </a:tcPr>
                </a:tc>
                <a:tc gridSpan="2">
                  <a:txBody>
                    <a:bodyPr/>
                    <a:lstStyle/>
                    <a:p>
                      <a:endParaRPr lang="es-ES"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90DA"/>
                    </a:solidFill>
                  </a:tcPr>
                </a:tc>
                <a:tc hMerge="1">
                  <a:txBody>
                    <a:bodyPr/>
                    <a:lstStyle/>
                    <a:p>
                      <a:endParaRPr lang="es-ES" b="1" dirty="0"/>
                    </a:p>
                  </a:txBody>
                  <a:tcPr/>
                </a:tc>
              </a:tr>
              <a:tr h="325134">
                <a:tc>
                  <a:txBody>
                    <a:bodyPr/>
                    <a:lstStyle/>
                    <a:p>
                      <a:r>
                        <a:rPr lang="es-ES" sz="1200" b="1" dirty="0" smtClean="0"/>
                        <a:t>Nº</a:t>
                      </a:r>
                      <a:r>
                        <a:rPr lang="es-ES" sz="1200" b="1" baseline="0" dirty="0" smtClean="0"/>
                        <a:t> de pacientes</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gridSpan="2">
                  <a:txBody>
                    <a:bodyPr/>
                    <a:lstStyle/>
                    <a:p>
                      <a:pPr algn="ctr"/>
                      <a:r>
                        <a:rPr lang="es-ES" sz="1200" b="1" dirty="0" smtClean="0"/>
                        <a:t>19</a:t>
                      </a:r>
                    </a:p>
                    <a:p>
                      <a:pPr algn="ctr"/>
                      <a:endParaRPr lang="es-ES" sz="1200" b="1" dirty="0"/>
                    </a:p>
                    <a:p>
                      <a:pPr algn="ctr"/>
                      <a:r>
                        <a:rPr lang="es-ES" sz="1200" b="1" dirty="0" smtClean="0"/>
                        <a:t>Hombres: 5  (21.1 %);</a:t>
                      </a:r>
                      <a:r>
                        <a:rPr lang="es-ES" sz="1200" b="1" baseline="0" dirty="0" smtClean="0"/>
                        <a:t>    </a:t>
                      </a:r>
                      <a:r>
                        <a:rPr lang="es-ES" sz="1200" b="1" dirty="0" smtClean="0"/>
                        <a:t>Mujeres:</a:t>
                      </a:r>
                      <a:r>
                        <a:rPr lang="es-ES" sz="1200" b="1" baseline="0" dirty="0" smtClean="0"/>
                        <a:t> 14   (78.9 %)</a:t>
                      </a:r>
                    </a:p>
                    <a:p>
                      <a:pPr algn="ctr"/>
                      <a:endParaRPr lang="es-ES" sz="1200" b="1" dirty="0"/>
                    </a:p>
                    <a:p>
                      <a:pPr algn="ctr"/>
                      <a:r>
                        <a:rPr lang="es-ES" sz="1200" b="1" dirty="0" smtClean="0"/>
                        <a:t>39.37 (22-55)</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hMerge="1">
                  <a:txBody>
                    <a:bodyPr/>
                    <a:lstStyle/>
                    <a:p>
                      <a:endParaRPr lang="es-ES" b="1"/>
                    </a:p>
                  </a:txBody>
                  <a:tcPr/>
                </a:tc>
              </a:tr>
              <a:tr h="406417">
                <a:tc>
                  <a:txBody>
                    <a:bodyPr/>
                    <a:lstStyle/>
                    <a:p>
                      <a:r>
                        <a:rPr lang="es-ES" sz="1200" b="1" dirty="0" smtClean="0"/>
                        <a:t>Género</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vMerge="1">
                  <a:txBody>
                    <a:bodyPr/>
                    <a:lstStyle/>
                    <a:p>
                      <a:endParaRPr lang="es-ES" sz="1200" b="1" dirty="0"/>
                    </a:p>
                  </a:txBody>
                  <a:tcPr/>
                </a:tc>
                <a:tc hMerge="1" vMerge="1">
                  <a:txBody>
                    <a:bodyPr/>
                    <a:lstStyle/>
                    <a:p>
                      <a:endParaRPr lang="es-ES" b="1" dirty="0"/>
                    </a:p>
                  </a:txBody>
                  <a:tcPr/>
                </a:tc>
              </a:tr>
              <a:tr h="325134">
                <a:tc>
                  <a:txBody>
                    <a:bodyPr/>
                    <a:lstStyle/>
                    <a:p>
                      <a:r>
                        <a:rPr lang="es-ES" sz="1200" b="1" dirty="0" smtClean="0"/>
                        <a:t>Edad</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vMerge="1">
                  <a:txBody>
                    <a:bodyPr/>
                    <a:lstStyle/>
                    <a:p>
                      <a:endParaRPr lang="es-ES" sz="1200" b="1" dirty="0"/>
                    </a:p>
                  </a:txBody>
                  <a:tcPr/>
                </a:tc>
                <a:tc hMerge="1" vMerge="1">
                  <a:txBody>
                    <a:bodyPr/>
                    <a:lstStyle/>
                    <a:p>
                      <a:endParaRPr lang="es-ES" b="1" dirty="0"/>
                    </a:p>
                  </a:txBody>
                  <a:tcPr/>
                </a:tc>
              </a:tr>
              <a:tr h="270945">
                <a:tc>
                  <a:txBody>
                    <a:bodyPr/>
                    <a:lstStyle/>
                    <a:p>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sz="1200" b="1" dirty="0" smtClean="0"/>
                        <a:t> N</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ES" sz="1200" b="1" dirty="0" smtClean="0"/>
                        <a:t>Porcentaje</a:t>
                      </a:r>
                      <a:r>
                        <a:rPr lang="es-ES" sz="1200" b="1" baseline="0" dirty="0" smtClean="0"/>
                        <a:t>  %</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56684">
                <a:tc>
                  <a:txBody>
                    <a:bodyPr/>
                    <a:lstStyle/>
                    <a:p>
                      <a:pPr algn="l"/>
                      <a:r>
                        <a:rPr lang="es-ES" sz="1200" b="1" dirty="0" smtClean="0"/>
                        <a:t>Nivel educativo</a:t>
                      </a:r>
                    </a:p>
                    <a:p>
                      <a:pPr algn="l"/>
                      <a:r>
                        <a:rPr lang="es-ES" sz="1200" b="1" dirty="0" smtClean="0"/>
                        <a:t>     Estudios</a:t>
                      </a:r>
                      <a:r>
                        <a:rPr lang="es-ES" sz="1200" b="1" baseline="0" dirty="0" smtClean="0"/>
                        <a:t> Primarios</a:t>
                      </a:r>
                      <a:endParaRPr lang="es-ES" sz="1200" b="1" dirty="0" smtClean="0"/>
                    </a:p>
                    <a:p>
                      <a:pPr algn="l"/>
                      <a:r>
                        <a:rPr lang="es-ES" sz="1200" b="1" dirty="0" smtClean="0"/>
                        <a:t>     Estudios</a:t>
                      </a:r>
                      <a:r>
                        <a:rPr lang="es-ES" sz="1200" b="1" baseline="0" dirty="0" smtClean="0"/>
                        <a:t> Secundarios</a:t>
                      </a:r>
                    </a:p>
                    <a:p>
                      <a:pPr algn="l"/>
                      <a:r>
                        <a:rPr lang="es-ES" sz="1200" b="1" baseline="0" dirty="0" smtClean="0"/>
                        <a:t>     Bachillerato/FP</a:t>
                      </a:r>
                    </a:p>
                    <a:p>
                      <a:pPr algn="l"/>
                      <a:r>
                        <a:rPr lang="es-ES" sz="1200" b="1" baseline="0" dirty="0" smtClean="0"/>
                        <a:t>     Estudios Universitarios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ES" sz="1200" b="1" dirty="0" smtClean="0"/>
                    </a:p>
                    <a:p>
                      <a:pPr algn="ctr"/>
                      <a:r>
                        <a:rPr lang="es-ES" sz="1200" b="1" dirty="0" smtClean="0"/>
                        <a:t>3</a:t>
                      </a:r>
                    </a:p>
                    <a:p>
                      <a:pPr algn="ctr"/>
                      <a:r>
                        <a:rPr lang="es-ES" sz="1200" b="1" dirty="0" smtClean="0"/>
                        <a:t>4</a:t>
                      </a:r>
                    </a:p>
                    <a:p>
                      <a:pPr algn="ctr"/>
                      <a:r>
                        <a:rPr lang="es-ES" sz="1200" b="1" dirty="0" smtClean="0"/>
                        <a:t>8</a:t>
                      </a:r>
                    </a:p>
                    <a:p>
                      <a:pPr algn="ctr"/>
                      <a:r>
                        <a:rPr lang="es-ES" sz="1200" b="1" dirty="0" smtClean="0"/>
                        <a:t>4</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ES" sz="1200" b="1" dirty="0" smtClean="0"/>
                    </a:p>
                    <a:p>
                      <a:pPr algn="ctr"/>
                      <a:r>
                        <a:rPr lang="es-ES" sz="1200" b="1" dirty="0" smtClean="0"/>
                        <a:t>15.8</a:t>
                      </a:r>
                    </a:p>
                    <a:p>
                      <a:pPr algn="ctr"/>
                      <a:r>
                        <a:rPr lang="es-ES" sz="1200" b="1" dirty="0" smtClean="0"/>
                        <a:t>21.1</a:t>
                      </a:r>
                    </a:p>
                    <a:p>
                      <a:pPr algn="ctr"/>
                      <a:r>
                        <a:rPr lang="es-ES" sz="1200" b="1" dirty="0" smtClean="0"/>
                        <a:t>42.1</a:t>
                      </a:r>
                    </a:p>
                    <a:p>
                      <a:pPr algn="ctr"/>
                      <a:r>
                        <a:rPr lang="es-ES" sz="1200" b="1" dirty="0" smtClean="0"/>
                        <a:t>21.1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39928">
                <a:tc>
                  <a:txBody>
                    <a:bodyPr/>
                    <a:lstStyle/>
                    <a:p>
                      <a:pPr algn="l"/>
                      <a:r>
                        <a:rPr lang="es-ES" sz="1200" b="1" dirty="0" smtClean="0"/>
                        <a:t>Estado civil</a:t>
                      </a:r>
                    </a:p>
                    <a:p>
                      <a:pPr algn="l"/>
                      <a:r>
                        <a:rPr lang="es-ES" sz="1200" b="1" dirty="0" smtClean="0"/>
                        <a:t>     Soltero</a:t>
                      </a:r>
                    </a:p>
                    <a:p>
                      <a:pPr algn="l"/>
                      <a:r>
                        <a:rPr lang="es-ES" sz="1200" b="1" baseline="0" dirty="0" smtClean="0"/>
                        <a:t>     Casado </a:t>
                      </a:r>
                    </a:p>
                    <a:p>
                      <a:pPr algn="l"/>
                      <a:r>
                        <a:rPr lang="es-ES" sz="1200" b="1" baseline="0" dirty="0" smtClean="0"/>
                        <a:t>     Separado/Divorciado</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ES" sz="1200" b="1" dirty="0" smtClean="0"/>
                    </a:p>
                    <a:p>
                      <a:pPr algn="ctr"/>
                      <a:r>
                        <a:rPr lang="es-ES" sz="1200" b="1" dirty="0" smtClean="0"/>
                        <a:t>4</a:t>
                      </a:r>
                    </a:p>
                    <a:p>
                      <a:pPr algn="ctr"/>
                      <a:r>
                        <a:rPr lang="es-ES" sz="1200" b="1" dirty="0" smtClean="0"/>
                        <a:t>8</a:t>
                      </a:r>
                    </a:p>
                    <a:p>
                      <a:pPr algn="ctr"/>
                      <a:r>
                        <a:rPr lang="es-ES" sz="1200" b="1" dirty="0" smtClean="0"/>
                        <a:t>7</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ES" sz="1200" b="1" dirty="0" smtClean="0"/>
                    </a:p>
                    <a:p>
                      <a:pPr algn="ctr"/>
                      <a:r>
                        <a:rPr lang="es-ES" sz="1200" b="1" dirty="0" smtClean="0"/>
                        <a:t>21.1</a:t>
                      </a:r>
                    </a:p>
                    <a:p>
                      <a:pPr algn="ctr"/>
                      <a:r>
                        <a:rPr lang="es-ES" sz="1200" b="1" dirty="0" smtClean="0"/>
                        <a:t>42.1</a:t>
                      </a:r>
                    </a:p>
                    <a:p>
                      <a:pPr algn="ctr"/>
                      <a:r>
                        <a:rPr lang="es-ES" sz="1200" b="1" dirty="0" smtClean="0"/>
                        <a:t>36.8</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29589">
                <a:tc>
                  <a:txBody>
                    <a:bodyPr/>
                    <a:lstStyle/>
                    <a:p>
                      <a:pPr algn="l"/>
                      <a:r>
                        <a:rPr lang="es-ES" sz="1200" b="1" dirty="0" smtClean="0"/>
                        <a:t>Situación</a:t>
                      </a:r>
                      <a:r>
                        <a:rPr lang="es-ES" sz="1200" b="1" baseline="0" dirty="0" smtClean="0"/>
                        <a:t> laboral</a:t>
                      </a:r>
                    </a:p>
                    <a:p>
                      <a:pPr algn="l"/>
                      <a:r>
                        <a:rPr lang="es-ES" sz="1200" b="1" dirty="0" smtClean="0"/>
                        <a:t>     Empleado media jornada</a:t>
                      </a:r>
                    </a:p>
                    <a:p>
                      <a:pPr algn="l"/>
                      <a:r>
                        <a:rPr lang="es-ES" sz="1200" b="1" dirty="0" smtClean="0"/>
                        <a:t>     Empleado</a:t>
                      </a:r>
                      <a:r>
                        <a:rPr lang="es-ES" sz="1200" b="1" baseline="0" dirty="0" smtClean="0"/>
                        <a:t> jornada completa</a:t>
                      </a:r>
                    </a:p>
                    <a:p>
                      <a:pPr algn="l"/>
                      <a:r>
                        <a:rPr lang="es-ES" sz="1200" b="1" baseline="0" dirty="0" smtClean="0"/>
                        <a:t>     Desempleado</a:t>
                      </a:r>
                    </a:p>
                    <a:p>
                      <a:pPr algn="l"/>
                      <a:r>
                        <a:rPr lang="es-ES" sz="1200" b="1" baseline="0" dirty="0" smtClean="0"/>
                        <a:t>     Baja laboral</a:t>
                      </a:r>
                      <a:endParaRPr lang="es-ES" sz="12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ES" sz="1200" b="1" dirty="0" smtClean="0"/>
                    </a:p>
                    <a:p>
                      <a:pPr algn="ctr"/>
                      <a:r>
                        <a:rPr lang="es-ES" sz="1200" b="1" dirty="0" smtClean="0"/>
                        <a:t>5</a:t>
                      </a:r>
                    </a:p>
                    <a:p>
                      <a:pPr algn="ctr"/>
                      <a:r>
                        <a:rPr lang="es-ES" sz="1200" b="1" dirty="0" smtClean="0"/>
                        <a:t>5</a:t>
                      </a:r>
                    </a:p>
                    <a:p>
                      <a:pPr algn="ctr"/>
                      <a:r>
                        <a:rPr lang="es-ES" sz="1200" b="1" dirty="0" smtClean="0"/>
                        <a:t>6</a:t>
                      </a:r>
                    </a:p>
                    <a:p>
                      <a:pPr algn="ctr"/>
                      <a:r>
                        <a:rPr lang="es-ES" sz="1200" b="1" dirty="0" smtClean="0"/>
                        <a:t>3</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ES" sz="120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s-ES" sz="1200" b="1" dirty="0" smtClean="0"/>
                        <a:t>26.3</a:t>
                      </a:r>
                    </a:p>
                    <a:p>
                      <a:pPr algn="ctr"/>
                      <a:r>
                        <a:rPr lang="es-ES" sz="1200" b="1" dirty="0" smtClean="0"/>
                        <a:t>26.3</a:t>
                      </a:r>
                    </a:p>
                    <a:p>
                      <a:pPr algn="ctr"/>
                      <a:r>
                        <a:rPr lang="es-ES" sz="1200" b="1" dirty="0" smtClean="0"/>
                        <a:t>31.6</a:t>
                      </a:r>
                    </a:p>
                    <a:p>
                      <a:pPr algn="ctr"/>
                      <a:r>
                        <a:rPr lang="es-ES" sz="1200" b="1" dirty="0" smtClean="0"/>
                        <a:t>15.8</a:t>
                      </a:r>
                      <a:endParaRPr lang="es-E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p:cNvSpPr>
            <a:spLocks noGrp="1"/>
          </p:cNvSpPr>
          <p:nvPr>
            <p:ph type="title"/>
          </p:nvPr>
        </p:nvSpPr>
        <p:spPr>
          <a:xfrm>
            <a:off x="0" y="188913"/>
            <a:ext cx="7885113" cy="1143000"/>
          </a:xfrm>
        </p:spPr>
        <p:txBody>
          <a:bodyPr/>
          <a:lstStyle/>
          <a:p>
            <a:r>
              <a:rPr lang="es-ES" b="1" smtClean="0">
                <a:solidFill>
                  <a:schemeClr val="bg1"/>
                </a:solidFill>
              </a:rPr>
              <a:t>Cuestionarios</a:t>
            </a:r>
            <a:endParaRPr lang="es-ES" b="1" smtClean="0"/>
          </a:p>
        </p:txBody>
      </p:sp>
      <p:sp>
        <p:nvSpPr>
          <p:cNvPr id="7171" name="2 Marcador de contenido"/>
          <p:cNvSpPr>
            <a:spLocks noGrp="1"/>
          </p:cNvSpPr>
          <p:nvPr>
            <p:ph idx="1"/>
          </p:nvPr>
        </p:nvSpPr>
        <p:spPr/>
        <p:txBody>
          <a:bodyPr/>
          <a:lstStyle/>
          <a:p>
            <a:pPr algn="just"/>
            <a:r>
              <a:rPr lang="en-US" sz="2000" b="1" i="1" dirty="0" smtClean="0"/>
              <a:t>The World Health Organization Quality of Life Instrument-Short Form </a:t>
            </a:r>
            <a:r>
              <a:rPr lang="es-ES" sz="2000" b="1" dirty="0" smtClean="0"/>
              <a:t>(WHOQOL-BREF, Cuestionario de Calidad de Vida de la Organización Mundial de la Salud, Forma Breve)</a:t>
            </a:r>
            <a:endParaRPr lang="es-ES" sz="2000" dirty="0" smtClean="0"/>
          </a:p>
          <a:p>
            <a:pPr algn="just"/>
            <a:endParaRPr lang="es-ES" sz="2000" dirty="0" smtClean="0"/>
          </a:p>
          <a:p>
            <a:pPr algn="just"/>
            <a:r>
              <a:rPr lang="es-ES" sz="2000" dirty="0" smtClean="0"/>
              <a:t>Se trata de un cuestionario que permite medir la calidad de vida a través de 26 ítems que evalúan la percepción de cada persona en cuatro dominios relevantes de la vida:</a:t>
            </a:r>
          </a:p>
          <a:p>
            <a:pPr algn="just">
              <a:buFont typeface="Arial" charset="0"/>
              <a:buNone/>
            </a:pPr>
            <a:endParaRPr lang="es-ES" sz="2000" dirty="0" smtClean="0"/>
          </a:p>
          <a:p>
            <a:pPr lvl="4" algn="just">
              <a:buFont typeface="Wingdings" pitchFamily="2" charset="2"/>
              <a:buChar char="q"/>
            </a:pPr>
            <a:r>
              <a:rPr lang="es-ES" dirty="0" smtClean="0"/>
              <a:t>Psicológico</a:t>
            </a:r>
          </a:p>
          <a:p>
            <a:pPr lvl="4" algn="just">
              <a:buFont typeface="Wingdings" pitchFamily="2" charset="2"/>
              <a:buChar char="q"/>
            </a:pPr>
            <a:r>
              <a:rPr lang="es-ES" dirty="0" smtClean="0"/>
              <a:t>Salud física</a:t>
            </a:r>
          </a:p>
          <a:p>
            <a:pPr lvl="4" algn="just">
              <a:buFont typeface="Wingdings" pitchFamily="2" charset="2"/>
              <a:buChar char="q"/>
            </a:pPr>
            <a:r>
              <a:rPr lang="es-ES" dirty="0" smtClean="0"/>
              <a:t>Relaciones sociales </a:t>
            </a:r>
          </a:p>
          <a:p>
            <a:pPr lvl="4" algn="just">
              <a:buFont typeface="Wingdings" pitchFamily="2" charset="2"/>
              <a:buChar char="q"/>
            </a:pPr>
            <a:r>
              <a:rPr lang="es-ES" dirty="0" smtClean="0"/>
              <a:t>Ambiente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2 Título"/>
          <p:cNvSpPr>
            <a:spLocks noGrp="1"/>
          </p:cNvSpPr>
          <p:nvPr>
            <p:ph type="title"/>
          </p:nvPr>
        </p:nvSpPr>
        <p:spPr>
          <a:xfrm>
            <a:off x="0" y="188913"/>
            <a:ext cx="7885113" cy="1143000"/>
          </a:xfrm>
        </p:spPr>
        <p:txBody>
          <a:bodyPr/>
          <a:lstStyle/>
          <a:p>
            <a:r>
              <a:rPr lang="es-ES" b="1" smtClean="0">
                <a:solidFill>
                  <a:schemeClr val="bg1"/>
                </a:solidFill>
              </a:rPr>
              <a:t>Cuestionarios</a:t>
            </a:r>
          </a:p>
        </p:txBody>
      </p:sp>
      <p:sp>
        <p:nvSpPr>
          <p:cNvPr id="8195" name="3 Marcador de contenido"/>
          <p:cNvSpPr>
            <a:spLocks noGrp="1"/>
          </p:cNvSpPr>
          <p:nvPr>
            <p:ph idx="1"/>
          </p:nvPr>
        </p:nvSpPr>
        <p:spPr>
          <a:xfrm>
            <a:off x="395536" y="1412776"/>
            <a:ext cx="8229600" cy="4525963"/>
          </a:xfrm>
        </p:spPr>
        <p:txBody>
          <a:bodyPr/>
          <a:lstStyle/>
          <a:p>
            <a:pPr algn="just"/>
            <a:r>
              <a:rPr lang="es-ES" sz="2000" b="1" dirty="0" smtClean="0"/>
              <a:t>Cuestionario de Salud del Paciente (PHQ-9): </a:t>
            </a:r>
            <a:r>
              <a:rPr lang="es-ES" sz="2000" dirty="0" smtClean="0"/>
              <a:t>herramienta específica para el cribado de la depresión donde se puntúa la frecuencia de los 9 criterios DSM-IV, las dos últimas semanas, en una escala de 4 puntos (ningún día, varios días, más de la mitad de los días, casi todos los días). Un ítem adicional evalúa el grado de disfunción. </a:t>
            </a:r>
          </a:p>
          <a:p>
            <a:pPr algn="just"/>
            <a:endParaRPr lang="es-ES" sz="2000" dirty="0" smtClean="0"/>
          </a:p>
          <a:p>
            <a:pPr algn="just"/>
            <a:r>
              <a:rPr lang="es-ES" sz="2000" b="1" dirty="0" smtClean="0"/>
              <a:t>Cuestionario de Salud del Paciente (PHQ-15): </a:t>
            </a:r>
            <a:r>
              <a:rPr lang="es-ES" sz="2000" dirty="0" smtClean="0"/>
              <a:t>consta de 15 ítems que evalúan la presencia de 15 problemas físicos en una escala de 3 puntos (nada, un poco, mucho) durante las 4 semanas previas. </a:t>
            </a:r>
          </a:p>
          <a:p>
            <a:pPr algn="just"/>
            <a:endParaRPr lang="es-ES" sz="2000" dirty="0" smtClean="0"/>
          </a:p>
          <a:p>
            <a:pPr algn="just"/>
            <a:r>
              <a:rPr lang="es-ES" sz="2000" b="1" dirty="0" smtClean="0"/>
              <a:t>Trastorno de Ansiedad Generalizada(GAD-7): </a:t>
            </a:r>
            <a:r>
              <a:rPr lang="es-ES" sz="2000" dirty="0" smtClean="0"/>
              <a:t>compuesto por 7 ítems que evalúan la presencia de 7 síntomas de ansiedad durante las últimas dos semanas. Es útil para el cribado del trastorno de ansiedad generalizada, pero también puede servir para evaluar otros trastornos de ansiedad. </a:t>
            </a:r>
          </a:p>
          <a:p>
            <a:pPr algn="just"/>
            <a:endParaRPr lang="es-ES" sz="2000" dirty="0" smtClean="0"/>
          </a:p>
          <a:p>
            <a:pPr algn="just"/>
            <a:endParaRPr lang="en-US"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p:nvPr>
        </p:nvSpPr>
        <p:spPr>
          <a:xfrm>
            <a:off x="0" y="260350"/>
            <a:ext cx="7020272" cy="1008063"/>
          </a:xfrm>
        </p:spPr>
        <p:txBody>
          <a:bodyPr/>
          <a:lstStyle/>
          <a:p>
            <a:r>
              <a:rPr lang="es-ES" b="1" smtClean="0">
                <a:solidFill>
                  <a:schemeClr val="bg1"/>
                </a:solidFill>
              </a:rPr>
              <a:t>	Resultados I </a:t>
            </a:r>
          </a:p>
        </p:txBody>
      </p:sp>
      <p:graphicFrame>
        <p:nvGraphicFramePr>
          <p:cNvPr id="4" name="2 Gráfico"/>
          <p:cNvGraphicFramePr>
            <a:graphicFrameLocks noGrp="1"/>
          </p:cNvGraphicFramePr>
          <p:nvPr>
            <p:ph idx="1"/>
          </p:nvPr>
        </p:nvGraphicFramePr>
        <p:xfrm>
          <a:off x="755576" y="2132856"/>
          <a:ext cx="7704856" cy="3816424"/>
        </p:xfrm>
        <a:graphic>
          <a:graphicData uri="http://schemas.openxmlformats.org/drawingml/2006/chart">
            <c:chart xmlns:c="http://schemas.openxmlformats.org/drawingml/2006/chart" xmlns:r="http://schemas.openxmlformats.org/officeDocument/2006/relationships" r:id="rId2"/>
          </a:graphicData>
        </a:graphic>
      </p:graphicFrame>
      <p:sp>
        <p:nvSpPr>
          <p:cNvPr id="9220" name="1 CuadroTexto"/>
          <p:cNvSpPr txBox="1">
            <a:spLocks noChangeArrowheads="1"/>
          </p:cNvSpPr>
          <p:nvPr/>
        </p:nvSpPr>
        <p:spPr bwMode="auto">
          <a:xfrm>
            <a:off x="3563888" y="4437112"/>
            <a:ext cx="1008062" cy="287338"/>
          </a:xfrm>
          <a:prstGeom prst="rect">
            <a:avLst/>
          </a:prstGeom>
          <a:noFill/>
          <a:ln w="9525">
            <a:noFill/>
            <a:miter lim="800000"/>
            <a:headEnd/>
            <a:tailEnd/>
          </a:ln>
        </p:spPr>
        <p:txBody>
          <a:bodyPr/>
          <a:lstStyle/>
          <a:p>
            <a:pPr algn="ctr"/>
            <a:r>
              <a:rPr lang="es-ES" sz="1400" b="1" dirty="0">
                <a:latin typeface="Calibri" pitchFamily="34" charset="0"/>
              </a:rPr>
              <a:t>p= 0,115</a:t>
            </a:r>
          </a:p>
        </p:txBody>
      </p:sp>
      <p:sp>
        <p:nvSpPr>
          <p:cNvPr id="9221" name="1 CuadroTexto"/>
          <p:cNvSpPr txBox="1">
            <a:spLocks noChangeArrowheads="1"/>
          </p:cNvSpPr>
          <p:nvPr/>
        </p:nvSpPr>
        <p:spPr bwMode="auto">
          <a:xfrm>
            <a:off x="5292080" y="4509120"/>
            <a:ext cx="1008062" cy="287338"/>
          </a:xfrm>
          <a:prstGeom prst="rect">
            <a:avLst/>
          </a:prstGeom>
          <a:noFill/>
          <a:ln w="9525">
            <a:noFill/>
            <a:miter lim="800000"/>
            <a:headEnd/>
            <a:tailEnd/>
          </a:ln>
        </p:spPr>
        <p:txBody>
          <a:bodyPr/>
          <a:lstStyle/>
          <a:p>
            <a:pPr algn="ctr"/>
            <a:r>
              <a:rPr lang="es-ES" sz="1400" b="1" dirty="0">
                <a:latin typeface="Calibri" pitchFamily="34" charset="0"/>
              </a:rPr>
              <a:t>p= 0,097</a:t>
            </a:r>
          </a:p>
        </p:txBody>
      </p:sp>
      <p:sp>
        <p:nvSpPr>
          <p:cNvPr id="9222" name="1 CuadroTexto"/>
          <p:cNvSpPr txBox="1">
            <a:spLocks noChangeArrowheads="1"/>
          </p:cNvSpPr>
          <p:nvPr/>
        </p:nvSpPr>
        <p:spPr bwMode="auto">
          <a:xfrm>
            <a:off x="7092280" y="3717032"/>
            <a:ext cx="1008062" cy="287338"/>
          </a:xfrm>
          <a:prstGeom prst="rect">
            <a:avLst/>
          </a:prstGeom>
          <a:noFill/>
          <a:ln w="9525">
            <a:noFill/>
            <a:miter lim="800000"/>
            <a:headEnd/>
            <a:tailEnd/>
          </a:ln>
        </p:spPr>
        <p:txBody>
          <a:bodyPr/>
          <a:lstStyle/>
          <a:p>
            <a:pPr algn="ctr"/>
            <a:r>
              <a:rPr lang="es-ES" sz="1400" b="1" dirty="0">
                <a:latin typeface="Calibri" pitchFamily="34" charset="0"/>
              </a:rPr>
              <a:t>p= 0,387</a:t>
            </a:r>
          </a:p>
        </p:txBody>
      </p:sp>
      <p:sp>
        <p:nvSpPr>
          <p:cNvPr id="11" name="10 CuadroTexto"/>
          <p:cNvSpPr txBox="1"/>
          <p:nvPr/>
        </p:nvSpPr>
        <p:spPr>
          <a:xfrm>
            <a:off x="0" y="1412776"/>
            <a:ext cx="9144000" cy="446276"/>
          </a:xfrm>
          <a:prstGeom prst="rect">
            <a:avLst/>
          </a:prstGeom>
          <a:noFill/>
        </p:spPr>
        <p:txBody>
          <a:bodyPr wrap="square">
            <a:spAutoFit/>
          </a:bodyPr>
          <a:lstStyle/>
          <a:p>
            <a:pPr algn="ctr">
              <a:defRPr/>
            </a:pPr>
            <a:r>
              <a:rPr lang="es-ES" sz="2300" b="1" dirty="0" smtClean="0">
                <a:latin typeface="+mn-lt"/>
              </a:rPr>
              <a:t>Correlación </a:t>
            </a:r>
            <a:r>
              <a:rPr lang="es-ES" sz="2300" b="1" dirty="0">
                <a:latin typeface="+mn-lt"/>
              </a:rPr>
              <a:t>entre intensidad de depresión y dominios de calidad de vida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Título"/>
          <p:cNvSpPr>
            <a:spLocks noGrp="1"/>
          </p:cNvSpPr>
          <p:nvPr>
            <p:ph type="title" idx="4294967295"/>
          </p:nvPr>
        </p:nvSpPr>
        <p:spPr>
          <a:xfrm>
            <a:off x="0" y="188913"/>
            <a:ext cx="6948264" cy="1143000"/>
          </a:xfrm>
        </p:spPr>
        <p:txBody>
          <a:bodyPr/>
          <a:lstStyle/>
          <a:p>
            <a:r>
              <a:rPr lang="es-ES" dirty="0" smtClean="0">
                <a:solidFill>
                  <a:schemeClr val="bg1"/>
                </a:solidFill>
              </a:rPr>
              <a:t>	</a:t>
            </a:r>
            <a:r>
              <a:rPr lang="es-ES" b="1" dirty="0" smtClean="0">
                <a:solidFill>
                  <a:schemeClr val="bg1"/>
                </a:solidFill>
              </a:rPr>
              <a:t>Resultados II </a:t>
            </a:r>
          </a:p>
        </p:txBody>
      </p:sp>
      <p:graphicFrame>
        <p:nvGraphicFramePr>
          <p:cNvPr id="4" name="1 Gráfico"/>
          <p:cNvGraphicFramePr/>
          <p:nvPr/>
        </p:nvGraphicFramePr>
        <p:xfrm>
          <a:off x="971600" y="1988840"/>
          <a:ext cx="7056784" cy="3960440"/>
        </p:xfrm>
        <a:graphic>
          <a:graphicData uri="http://schemas.openxmlformats.org/drawingml/2006/chart">
            <c:chart xmlns:c="http://schemas.openxmlformats.org/drawingml/2006/chart" xmlns:r="http://schemas.openxmlformats.org/officeDocument/2006/relationships" r:id="rId2"/>
          </a:graphicData>
        </a:graphic>
      </p:graphicFrame>
      <p:sp>
        <p:nvSpPr>
          <p:cNvPr id="10244" name="1 CuadroTexto"/>
          <p:cNvSpPr txBox="1">
            <a:spLocks noChangeArrowheads="1"/>
          </p:cNvSpPr>
          <p:nvPr/>
        </p:nvSpPr>
        <p:spPr bwMode="auto">
          <a:xfrm>
            <a:off x="5220072" y="5445224"/>
            <a:ext cx="863600" cy="220663"/>
          </a:xfrm>
          <a:prstGeom prst="rect">
            <a:avLst/>
          </a:prstGeom>
          <a:noFill/>
          <a:ln w="9525">
            <a:noFill/>
            <a:miter lim="800000"/>
            <a:headEnd/>
            <a:tailEnd/>
          </a:ln>
        </p:spPr>
        <p:txBody>
          <a:bodyPr/>
          <a:lstStyle/>
          <a:p>
            <a:pPr algn="ctr"/>
            <a:r>
              <a:rPr lang="es-ES" sz="1400" b="1" dirty="0">
                <a:solidFill>
                  <a:srgbClr val="DD1326"/>
                </a:solidFill>
                <a:latin typeface="Calibri" pitchFamily="34" charset="0"/>
              </a:rPr>
              <a:t>p=0,003</a:t>
            </a:r>
            <a:r>
              <a:rPr lang="es-ES" sz="1100" b="1" dirty="0">
                <a:latin typeface="Calibri" pitchFamily="34" charset="0"/>
              </a:rPr>
              <a:t> </a:t>
            </a:r>
          </a:p>
        </p:txBody>
      </p:sp>
      <p:sp>
        <p:nvSpPr>
          <p:cNvPr id="10245" name="1 CuadroTexto"/>
          <p:cNvSpPr txBox="1">
            <a:spLocks noChangeArrowheads="1"/>
          </p:cNvSpPr>
          <p:nvPr/>
        </p:nvSpPr>
        <p:spPr bwMode="auto">
          <a:xfrm>
            <a:off x="6660232" y="5013176"/>
            <a:ext cx="864617" cy="295275"/>
          </a:xfrm>
          <a:prstGeom prst="rect">
            <a:avLst/>
          </a:prstGeom>
          <a:noFill/>
          <a:ln w="9525">
            <a:noFill/>
            <a:miter lim="800000"/>
            <a:headEnd/>
            <a:tailEnd/>
          </a:ln>
        </p:spPr>
        <p:txBody>
          <a:bodyPr/>
          <a:lstStyle/>
          <a:p>
            <a:pPr algn="ctr"/>
            <a:r>
              <a:rPr lang="es-ES" sz="1400" b="1" dirty="0">
                <a:solidFill>
                  <a:srgbClr val="DD1326"/>
                </a:solidFill>
                <a:latin typeface="Calibri" pitchFamily="34" charset="0"/>
              </a:rPr>
              <a:t>p=0,014</a:t>
            </a:r>
          </a:p>
        </p:txBody>
      </p:sp>
      <p:sp>
        <p:nvSpPr>
          <p:cNvPr id="10" name="9 Rectángulo"/>
          <p:cNvSpPr/>
          <p:nvPr/>
        </p:nvSpPr>
        <p:spPr>
          <a:xfrm>
            <a:off x="0" y="1340768"/>
            <a:ext cx="9144000" cy="400110"/>
          </a:xfrm>
          <a:prstGeom prst="rect">
            <a:avLst/>
          </a:prstGeom>
        </p:spPr>
        <p:txBody>
          <a:bodyPr wrap="square">
            <a:spAutoFit/>
          </a:bodyPr>
          <a:lstStyle/>
          <a:p>
            <a:pPr algn="ctr">
              <a:defRPr/>
            </a:pPr>
            <a:r>
              <a:rPr lang="es-ES" sz="1400" dirty="0" smtClean="0">
                <a:latin typeface="+mn-lt"/>
              </a:rPr>
              <a:t> </a:t>
            </a:r>
            <a:r>
              <a:rPr lang="es-ES" sz="2000" b="1" dirty="0">
                <a:latin typeface="+mn-lt"/>
              </a:rPr>
              <a:t>Correlación entre intensidad de síntomas somáticos y dominios de calidad de vida</a:t>
            </a:r>
            <a:r>
              <a:rPr lang="es-ES" sz="2000" b="1" dirty="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759</TotalTime>
  <Words>829</Words>
  <Application>Microsoft Office PowerPoint</Application>
  <PresentationFormat>Presentación en pantalla (4:3)</PresentationFormat>
  <Paragraphs>132</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 Relación entre intensidad del malestar emocional y calidad de vida en el contexto de Atención Primaria </vt:lpstr>
      <vt:lpstr>Introducción </vt:lpstr>
      <vt:lpstr>Objetivo </vt:lpstr>
      <vt:lpstr>Método</vt:lpstr>
      <vt:lpstr>Muestra </vt:lpstr>
      <vt:lpstr>Cuestionarios</vt:lpstr>
      <vt:lpstr>Cuestionarios</vt:lpstr>
      <vt:lpstr> Resultados I </vt:lpstr>
      <vt:lpstr> Resultados II </vt:lpstr>
      <vt:lpstr>Resultados III </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cristinag</dc:creator>
  <cp:lastModifiedBy>Nuria Recover</cp:lastModifiedBy>
  <cp:revision>159</cp:revision>
  <dcterms:created xsi:type="dcterms:W3CDTF">2013-10-15T11:05:59Z</dcterms:created>
  <dcterms:modified xsi:type="dcterms:W3CDTF">2015-11-02T15:06:10Z</dcterms:modified>
</cp:coreProperties>
</file>